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321" r:id="rId3"/>
    <p:sldId id="322" r:id="rId4"/>
    <p:sldId id="329" r:id="rId5"/>
    <p:sldId id="327" r:id="rId6"/>
    <p:sldId id="328" r:id="rId7"/>
    <p:sldId id="292" r:id="rId8"/>
    <p:sldId id="294" r:id="rId9"/>
    <p:sldId id="295" r:id="rId10"/>
    <p:sldId id="293" r:id="rId11"/>
    <p:sldId id="318" r:id="rId12"/>
    <p:sldId id="319" r:id="rId13"/>
    <p:sldId id="320" r:id="rId14"/>
    <p:sldId id="323" r:id="rId15"/>
    <p:sldId id="330" r:id="rId16"/>
    <p:sldId id="324" r:id="rId17"/>
    <p:sldId id="325" r:id="rId18"/>
    <p:sldId id="32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9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419CA3-B90E-4DDB-875F-8A7B487AB8C5}" type="datetimeFigureOut">
              <a:rPr lang="en-IN" smtClean="0"/>
              <a:pPr/>
              <a:t>13/08/16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CCE7D-0543-418D-ACF5-23D331485FF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8342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1</a:t>
            </a:fld>
            <a:endParaRPr lang="en-I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13</a:t>
            </a:fld>
            <a:endParaRPr lang="en-I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15</a:t>
            </a:fld>
            <a:endParaRPr lang="en-I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https://</a:t>
            </a:r>
            <a:r>
              <a:rPr lang="en-US" dirty="0" err="1" smtClean="0"/>
              <a:t>www.appcoda.com</a:t>
            </a:r>
            <a:r>
              <a:rPr lang="en-US" dirty="0" smtClean="0"/>
              <a:t>/</a:t>
            </a:r>
            <a:r>
              <a:rPr lang="en-US" dirty="0" err="1" smtClean="0"/>
              <a:t>ios</a:t>
            </a:r>
            <a:r>
              <a:rPr lang="en-US" dirty="0" smtClean="0"/>
              <a:t>-programming-customize-</a:t>
            </a:r>
            <a:r>
              <a:rPr lang="en-US" dirty="0" err="1" smtClean="0"/>
              <a:t>uitableview</a:t>
            </a:r>
            <a:r>
              <a:rPr lang="en-US" dirty="0" smtClean="0"/>
              <a:t>-storyboard/</a:t>
            </a:r>
          </a:p>
          <a:p>
            <a:r>
              <a:rPr lang="en-US" dirty="0" smtClean="0"/>
              <a:t>http</a:t>
            </a:r>
            <a:r>
              <a:rPr lang="en-US" dirty="0" smtClean="0"/>
              <a:t>://</a:t>
            </a:r>
            <a:r>
              <a:rPr lang="en-US" dirty="0" err="1" smtClean="0"/>
              <a:t>www.appcoda.com</a:t>
            </a:r>
            <a:r>
              <a:rPr lang="en-US" dirty="0" smtClean="0"/>
              <a:t>/customize-table-view-cells-for-</a:t>
            </a:r>
            <a:r>
              <a:rPr lang="en-US" dirty="0" err="1" smtClean="0"/>
              <a:t>uitableview</a:t>
            </a:r>
            <a:r>
              <a:rPr lang="en-US" dirty="0" smtClean="0"/>
              <a:t>/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17</a:t>
            </a:fld>
            <a:endParaRPr lang="en-I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4</a:t>
            </a:fld>
            <a:endParaRPr lang="en-I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0CCE7D-0543-418D-ACF5-23D331485FFC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C:\Users\Prabhat Shukla\Desktop\sis\sis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202613" y="0"/>
            <a:ext cx="9413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://www.sisoft.in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pple.com/library/ios/documentation/UIKit/Reference/UITableViewCell_Class/index.html" TargetMode="External"/><Relationship Id="rId4" Type="http://schemas.openxmlformats.org/officeDocument/2006/relationships/hyperlink" Target="https://developer.apple.com/library/ios/documentation/UIKit/Reference/UITableViewDataSource_Protocol/index.html" TargetMode="External"/><Relationship Id="rId5" Type="http://schemas.openxmlformats.org/officeDocument/2006/relationships/hyperlink" Target="https://developer.apple.com/library/ios/documentation/UIKit/Reference/UITableViewDelegate_Protocol/index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pple.com/library/ios/documentation/Cocoa/Reference/Foundation/Miscellaneous/Foundation_DataTypes/index.html%23//apple_ref/doc/c_ref/NSInteger" TargetMode="External"/><Relationship Id="rId4" Type="http://schemas.openxmlformats.org/officeDocument/2006/relationships/hyperlink" Target="https://developer.apple.com/library/ios/documentation/UIKit/Reference/UITableView_Class/index.html%23//apple_ref/doc/c_ref/UITableView" TargetMode="External"/><Relationship Id="rId5" Type="http://schemas.openxmlformats.org/officeDocument/2006/relationships/hyperlink" Target="https://developer.apple.com/library/ios/documentation/UIKit/Reference/UITableViewCell_Class/index.html%23//apple_ref/doc/c_ref/UITableViewCell" TargetMode="External"/><Relationship Id="rId6" Type="http://schemas.openxmlformats.org/officeDocument/2006/relationships/hyperlink" Target="https://developer.apple.com/library/ios/documentation/Cocoa/Reference/Foundation/Classes/NSIndexPath_Class/index.html%23//apple_ref/doc/c_ref/NSIndexPath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pple.com/library/ios/documentation/UIKit/Reference/UITableView_Class/index.html%23//apple_ref/doc/c_ref/UITableView" TargetMode="External"/><Relationship Id="rId4" Type="http://schemas.openxmlformats.org/officeDocument/2006/relationships/hyperlink" Target="https://developer.apple.com/library/ios/documentation/Cocoa/Reference/Foundation/Classes/NSIndexPath_Class/index.html%23//apple_ref/doc/c_ref/NSIndexPath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developer.apple.com/library/ios/documentation/UIKit/Reference/UIAlertView_Class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iOS-Logo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76200"/>
            <a:ext cx="137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2"/>
          <p:cNvSpPr txBox="1">
            <a:spLocks noChangeAspect="1" noChangeArrowheads="1"/>
          </p:cNvSpPr>
          <p:nvPr/>
        </p:nvSpPr>
        <p:spPr bwMode="auto">
          <a:xfrm>
            <a:off x="609600" y="1524000"/>
            <a:ext cx="8001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sz="4900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iOS</a:t>
            </a:r>
            <a:endParaRPr lang="en-US" sz="4900" dirty="0" smtClean="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+mj-ea"/>
              <a:cs typeface="+mj-cs"/>
            </a:endParaRPr>
          </a:p>
          <a:p>
            <a:pPr algn="ctr" eaLnBrk="1" hangingPunct="1">
              <a:defRPr/>
            </a:pPr>
            <a:r>
              <a:rPr lang="en-US" sz="49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UI Components</a:t>
            </a:r>
          </a:p>
          <a:p>
            <a:pPr algn="ctr" eaLnBrk="1" hangingPunct="1">
              <a:defRPr/>
            </a:pPr>
            <a:endParaRPr lang="en-US" sz="2000" dirty="0" smtClean="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+mj-ea"/>
              <a:cs typeface="+mj-cs"/>
            </a:endParaRPr>
          </a:p>
          <a:p>
            <a:pPr algn="ctr" eaLnBrk="1" hangingPunct="1">
              <a:defRPr/>
            </a:pPr>
            <a:r>
              <a:rPr lang="en-US" sz="2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+mj-lt"/>
                <a:ea typeface="+mj-ea"/>
                <a:cs typeface="+mj-cs"/>
              </a:rPr>
              <a:t>Pickers, Alert, Dialog, Tables</a:t>
            </a:r>
            <a:endParaRPr lang="en-US" sz="2000" dirty="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6" name="AutoShape 2"/>
          <p:cNvSpPr txBox="1">
            <a:spLocks noChangeAspect="1" noChangeArrowheads="1"/>
          </p:cNvSpPr>
          <p:nvPr/>
        </p:nvSpPr>
        <p:spPr bwMode="auto">
          <a:xfrm>
            <a:off x="457200" y="53340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/>
            </a:r>
            <a:b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</a:b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Sisoft Technologies Pvt Ltd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SRC E7, Shipra Riviera Bazar, Gyan Khand-3, Indirapuram, Ghaziabad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Website: 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  <a:hlinkClick r:id="rId4"/>
              </a:rPr>
              <a:t>www.sisoft.in</a:t>
            </a: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 Email:info@sisoft.in</a:t>
            </a:r>
          </a:p>
          <a:p>
            <a:pPr algn="ctr">
              <a:lnSpc>
                <a:spcPct val="80000"/>
              </a:lnSpc>
              <a:defRPr/>
            </a:pPr>
            <a:r>
              <a:rPr lang="en-US" sz="2200">
                <a:solidFill>
                  <a:srgbClr val="0070C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alibri" pitchFamily="-84" charset="0"/>
              </a:rPr>
              <a:t>Phone: +91-9999-283-283</a:t>
            </a:r>
          </a:p>
          <a:p>
            <a:pPr algn="ctr">
              <a:lnSpc>
                <a:spcPct val="80000"/>
              </a:lnSpc>
              <a:defRPr/>
            </a:pPr>
            <a:endParaRPr lang="en-US" sz="2200">
              <a:solidFill>
                <a:srgbClr val="0070C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Calibri" pitchFamily="-8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UIDatePicker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9037"/>
            <a:ext cx="8229600" cy="4525963"/>
          </a:xfrm>
        </p:spPr>
        <p:txBody>
          <a:bodyPr/>
          <a:lstStyle/>
          <a:p>
            <a:r>
              <a:rPr lang="en-US" dirty="0" smtClean="0"/>
              <a:t>Provides an object that uses multiple rotating wheels to allow users to select dates and times</a:t>
            </a:r>
          </a:p>
          <a:p>
            <a:r>
              <a:rPr lang="en-US" dirty="0" smtClean="0"/>
              <a:t>You can know </a:t>
            </a:r>
            <a:r>
              <a:rPr lang="en-US" dirty="0" err="1" smtClean="0"/>
              <a:t>choosen</a:t>
            </a:r>
            <a:r>
              <a:rPr lang="en-US" dirty="0" smtClean="0"/>
              <a:t> date of </a:t>
            </a:r>
            <a:r>
              <a:rPr lang="en-US" dirty="0" err="1"/>
              <a:t>UIDatePicker</a:t>
            </a:r>
            <a:r>
              <a:rPr lang="en-US" dirty="0"/>
              <a:t> by </a:t>
            </a:r>
            <a:r>
              <a:rPr lang="en-US" b="1" dirty="0"/>
              <a:t>date </a:t>
            </a:r>
            <a:r>
              <a:rPr lang="en-US" dirty="0"/>
              <a:t>property </a:t>
            </a:r>
            <a:r>
              <a:rPr lang="en-US" dirty="0" err="1"/>
              <a:t>eg</a:t>
            </a:r>
            <a:r>
              <a:rPr lang="en-US" dirty="0"/>
              <a:t>- </a:t>
            </a:r>
            <a:r>
              <a:rPr lang="en-US" dirty="0" err="1"/>
              <a:t>datepicker.date</a:t>
            </a:r>
            <a:endParaRPr lang="en-US" dirty="0" smtClean="0"/>
          </a:p>
          <a:p>
            <a:r>
              <a:rPr lang="en-US" dirty="0" smtClean="0"/>
              <a:t>Examples of a date picker are the Timer and Alarm (Set Alarm) panes of the Clock application. </a:t>
            </a:r>
          </a:p>
        </p:txBody>
      </p:sp>
      <p:pic>
        <p:nvPicPr>
          <p:cNvPr id="4" name="Picture 3" descr="da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53200" y="4876800"/>
            <a:ext cx="25146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UIDatePicker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</a:t>
            </a:r>
            <a:r>
              <a:rPr lang="en-US" dirty="0" err="1" smtClean="0"/>
              <a:t>IBOutlet</a:t>
            </a:r>
            <a:r>
              <a:rPr lang="en-US" dirty="0" smtClean="0"/>
              <a:t> and </a:t>
            </a:r>
            <a:r>
              <a:rPr lang="en-US" dirty="0" err="1" smtClean="0"/>
              <a:t>IBAction</a:t>
            </a:r>
            <a:r>
              <a:rPr lang="en-US" dirty="0" smtClean="0"/>
              <a:t> for </a:t>
            </a:r>
            <a:r>
              <a:rPr lang="en-US" dirty="0" err="1" smtClean="0"/>
              <a:t>datePicker</a:t>
            </a:r>
            <a:endParaRPr lang="en-US" dirty="0" smtClean="0"/>
          </a:p>
          <a:p>
            <a:pPr>
              <a:buNone/>
            </a:pPr>
            <a:r>
              <a:rPr lang="en-IN" sz="2400" dirty="0" err="1" smtClean="0"/>
              <a:t>NSDateFormatter</a:t>
            </a:r>
            <a:r>
              <a:rPr lang="en-IN" sz="2400" dirty="0" smtClean="0"/>
              <a:t> *</a:t>
            </a:r>
            <a:r>
              <a:rPr lang="en-IN" sz="2400" dirty="0" err="1" smtClean="0"/>
              <a:t>dateFormatter</a:t>
            </a:r>
            <a:r>
              <a:rPr lang="en-IN" sz="2400" dirty="0" smtClean="0"/>
              <a:t> = [[</a:t>
            </a:r>
            <a:r>
              <a:rPr lang="en-IN" sz="2400" dirty="0" err="1" smtClean="0"/>
              <a:t>NSDateFormatter</a:t>
            </a:r>
            <a:r>
              <a:rPr lang="en-IN" sz="2400" dirty="0" smtClean="0"/>
              <a:t> </a:t>
            </a:r>
            <a:r>
              <a:rPr lang="en-IN" sz="2400" dirty="0" err="1" smtClean="0"/>
              <a:t>alloc</a:t>
            </a:r>
            <a:r>
              <a:rPr lang="en-IN" sz="2400" dirty="0" smtClean="0"/>
              <a:t>] init]; </a:t>
            </a:r>
          </a:p>
          <a:p>
            <a:pPr>
              <a:buNone/>
            </a:pPr>
            <a:r>
              <a:rPr lang="en-IN" sz="2400" dirty="0" smtClean="0"/>
              <a:t>    [</a:t>
            </a:r>
            <a:r>
              <a:rPr lang="en-IN" sz="2400" dirty="0" err="1" smtClean="0"/>
              <a:t>dateFormatter</a:t>
            </a:r>
            <a:r>
              <a:rPr lang="en-IN" sz="2400" dirty="0" smtClean="0"/>
              <a:t> </a:t>
            </a:r>
            <a:r>
              <a:rPr lang="en-IN" sz="2400" dirty="0" err="1" smtClean="0"/>
              <a:t>setDateFormat</a:t>
            </a:r>
            <a:r>
              <a:rPr lang="en-IN" sz="2400" dirty="0" smtClean="0"/>
              <a:t>:@"</a:t>
            </a:r>
            <a:r>
              <a:rPr lang="en-IN" sz="2400" dirty="0" err="1" smtClean="0"/>
              <a:t>dd</a:t>
            </a:r>
            <a:r>
              <a:rPr lang="en-IN" sz="2400" dirty="0" smtClean="0"/>
              <a:t>-MM-</a:t>
            </a:r>
            <a:r>
              <a:rPr lang="en-IN" sz="2400" dirty="0" err="1" smtClean="0"/>
              <a:t>yyyy</a:t>
            </a:r>
            <a:r>
              <a:rPr lang="en-IN" sz="2400" dirty="0" smtClean="0"/>
              <a:t> </a:t>
            </a:r>
            <a:r>
              <a:rPr lang="en-IN" sz="2400" dirty="0" err="1" smtClean="0"/>
              <a:t>HH:mm</a:t>
            </a:r>
            <a:r>
              <a:rPr lang="en-IN" sz="2400" dirty="0" smtClean="0"/>
              <a:t>"];</a:t>
            </a:r>
          </a:p>
          <a:p>
            <a:pPr>
              <a:buNone/>
            </a:pPr>
            <a:r>
              <a:rPr lang="en-IN" sz="2400" dirty="0" smtClean="0"/>
              <a:t>    </a:t>
            </a:r>
            <a:r>
              <a:rPr lang="en-IN" sz="2400" dirty="0" err="1" smtClean="0"/>
              <a:t>NSString</a:t>
            </a:r>
            <a:r>
              <a:rPr lang="en-IN" sz="2400" dirty="0" smtClean="0"/>
              <a:t> *</a:t>
            </a:r>
            <a:r>
              <a:rPr lang="en-IN" sz="2400" dirty="0" err="1" smtClean="0"/>
              <a:t>formatedDate</a:t>
            </a:r>
            <a:r>
              <a:rPr lang="en-IN" sz="2400" dirty="0" smtClean="0"/>
              <a:t> = [</a:t>
            </a:r>
            <a:r>
              <a:rPr lang="en-IN" sz="2400" dirty="0" err="1" smtClean="0"/>
              <a:t>dateFormatter</a:t>
            </a:r>
            <a:r>
              <a:rPr lang="en-IN" sz="2400" dirty="0" smtClean="0"/>
              <a:t> </a:t>
            </a:r>
            <a:r>
              <a:rPr lang="en-IN" sz="2400" dirty="0" err="1" smtClean="0"/>
              <a:t>stringFromDate:self.datePicker.date</a:t>
            </a:r>
            <a:r>
              <a:rPr lang="en-IN" sz="2400" dirty="0" smtClean="0"/>
              <a:t>];</a:t>
            </a:r>
          </a:p>
          <a:p>
            <a:pPr>
              <a:buNone/>
            </a:pPr>
            <a:r>
              <a:rPr lang="en-IN" sz="2400" dirty="0" smtClean="0"/>
              <a:t>    </a:t>
            </a:r>
            <a:r>
              <a:rPr lang="en-IN" sz="2400" dirty="0" err="1" smtClean="0"/>
              <a:t>self.selectedDate.text</a:t>
            </a:r>
            <a:r>
              <a:rPr lang="en-IN" sz="2400" dirty="0" smtClean="0"/>
              <a:t> =</a:t>
            </a:r>
            <a:r>
              <a:rPr lang="en-IN" sz="2400" dirty="0" err="1" smtClean="0"/>
              <a:t>formatedDate</a:t>
            </a:r>
            <a:r>
              <a:rPr lang="en-IN" sz="2400" dirty="0" smtClean="0"/>
              <a:t>;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UITable</a:t>
            </a:r>
            <a:r>
              <a:rPr lang="en-US" dirty="0" smtClean="0"/>
              <a:t> </a:t>
            </a:r>
            <a:r>
              <a:rPr lang="en-US" dirty="0"/>
              <a:t>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sz="2400" dirty="0" err="1" smtClean="0"/>
              <a:t>NSObject</a:t>
            </a:r>
            <a:r>
              <a:rPr lang="en-US" sz="2400" dirty="0" smtClean="0"/>
              <a:t>-&gt;</a:t>
            </a:r>
            <a:r>
              <a:rPr lang="en-US" sz="2400" dirty="0" err="1" smtClean="0"/>
              <a:t>UIResponder</a:t>
            </a:r>
            <a:r>
              <a:rPr lang="en-US" sz="2400" dirty="0" smtClean="0"/>
              <a:t>-&gt;</a:t>
            </a:r>
            <a:r>
              <a:rPr lang="en-US" sz="2400" dirty="0" err="1" smtClean="0"/>
              <a:t>UIView</a:t>
            </a:r>
            <a:r>
              <a:rPr lang="en-US" sz="2400" dirty="0" smtClean="0"/>
              <a:t>-&gt;</a:t>
            </a:r>
            <a:r>
              <a:rPr lang="en-US" sz="2400" dirty="0" err="1" smtClean="0"/>
              <a:t>UIScrollView</a:t>
            </a:r>
            <a:r>
              <a:rPr lang="en-US" sz="2400" dirty="0" smtClean="0"/>
              <a:t>-&gt;</a:t>
            </a:r>
            <a:r>
              <a:rPr lang="en-US" sz="2400" dirty="0" err="1" smtClean="0"/>
              <a:t>UITableView</a:t>
            </a:r>
            <a:endParaRPr lang="en-US" sz="2400" dirty="0" smtClean="0"/>
          </a:p>
          <a:p>
            <a:r>
              <a:rPr lang="en-IN" sz="2400" dirty="0" smtClean="0"/>
              <a:t>An instance of </a:t>
            </a:r>
            <a:r>
              <a:rPr lang="en-IN" sz="2400" dirty="0" err="1" smtClean="0"/>
              <a:t>UITableView</a:t>
            </a:r>
            <a:r>
              <a:rPr lang="en-IN" sz="2400" dirty="0" smtClean="0"/>
              <a:t> (or simply, a table view) is a means for displaying and editing hierarchical lists of information</a:t>
            </a:r>
          </a:p>
          <a:p>
            <a:r>
              <a:rPr lang="en-IN" sz="2400" dirty="0" smtClean="0"/>
              <a:t>A table view displays a list of items in a single column</a:t>
            </a:r>
          </a:p>
          <a:p>
            <a:r>
              <a:rPr lang="en-IN" sz="2400" dirty="0" smtClean="0"/>
              <a:t>The cells comprising the individual items of the table are </a:t>
            </a:r>
            <a:r>
              <a:rPr lang="en-IN" sz="2400" dirty="0" err="1" smtClean="0">
                <a:hlinkClick r:id="rId3"/>
              </a:rPr>
              <a:t>UITableViewCell</a:t>
            </a:r>
            <a:r>
              <a:rPr lang="en-IN" sz="2400" dirty="0" smtClean="0"/>
              <a:t> objects</a:t>
            </a:r>
          </a:p>
          <a:p>
            <a:r>
              <a:rPr lang="en-IN" sz="2400" dirty="0" smtClean="0"/>
              <a:t>A </a:t>
            </a:r>
            <a:r>
              <a:rPr lang="en-IN" sz="2400" dirty="0" err="1" smtClean="0"/>
              <a:t>UITableView</a:t>
            </a:r>
            <a:r>
              <a:rPr lang="en-IN" sz="2400" dirty="0" smtClean="0"/>
              <a:t> object must have an object that acts as a data source and an object that acts as a delegate; </a:t>
            </a:r>
          </a:p>
          <a:p>
            <a:r>
              <a:rPr lang="en-IN" sz="2400" dirty="0" smtClean="0"/>
              <a:t>The data source must adopt the </a:t>
            </a:r>
            <a:r>
              <a:rPr lang="en-IN" sz="2400" dirty="0" err="1" smtClean="0">
                <a:hlinkClick r:id="rId4"/>
              </a:rPr>
              <a:t>UITableViewDataSource</a:t>
            </a:r>
            <a:r>
              <a:rPr lang="en-IN" sz="2400" dirty="0" smtClean="0"/>
              <a:t> protocol and the delegate must adopt the </a:t>
            </a:r>
            <a:r>
              <a:rPr lang="en-IN" sz="2400" dirty="0" err="1" smtClean="0">
                <a:hlinkClick r:id="rId5"/>
              </a:rPr>
              <a:t>UITableViewDelegate</a:t>
            </a:r>
            <a:r>
              <a:rPr lang="en-IN" sz="2400" dirty="0" smtClean="0"/>
              <a:t> protocol.</a:t>
            </a:r>
            <a:endParaRPr lang="en-US" sz="2400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UITableViewCell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sz="3000" dirty="0" err="1" smtClean="0"/>
              <a:t>NSObject</a:t>
            </a:r>
            <a:r>
              <a:rPr lang="en-US" sz="3000" dirty="0" smtClean="0"/>
              <a:t>-&gt;</a:t>
            </a:r>
            <a:r>
              <a:rPr lang="en-US" sz="3000" dirty="0" err="1" smtClean="0"/>
              <a:t>UIResponder</a:t>
            </a:r>
            <a:r>
              <a:rPr lang="en-US" sz="3000" dirty="0" smtClean="0"/>
              <a:t>-&gt;</a:t>
            </a:r>
            <a:r>
              <a:rPr lang="en-US" sz="3000" dirty="0" err="1" smtClean="0"/>
              <a:t>UIView</a:t>
            </a:r>
            <a:r>
              <a:rPr lang="en-US" sz="3000" dirty="0" smtClean="0"/>
              <a:t>-&gt;</a:t>
            </a:r>
            <a:r>
              <a:rPr lang="en-US" sz="3000" dirty="0" err="1" smtClean="0"/>
              <a:t>UITableViewCell</a:t>
            </a:r>
            <a:endParaRPr lang="en-US" sz="3000" dirty="0" smtClean="0"/>
          </a:p>
          <a:p>
            <a:r>
              <a:rPr lang="en-IN" sz="3000" dirty="0" smtClean="0"/>
              <a:t>The </a:t>
            </a:r>
            <a:r>
              <a:rPr lang="en-IN" sz="3000" dirty="0" err="1" smtClean="0"/>
              <a:t>UITableViewCell</a:t>
            </a:r>
            <a:r>
              <a:rPr lang="en-IN" sz="3000" dirty="0" smtClean="0"/>
              <a:t> class defines the attributes and </a:t>
            </a:r>
            <a:r>
              <a:rPr lang="en-IN" sz="3000" dirty="0" err="1" smtClean="0"/>
              <a:t>behavior</a:t>
            </a:r>
            <a:r>
              <a:rPr lang="en-IN" sz="3000" dirty="0" smtClean="0"/>
              <a:t> of the cells that appear in </a:t>
            </a:r>
            <a:r>
              <a:rPr lang="en-IN" sz="3000" dirty="0" err="1" smtClean="0"/>
              <a:t>UITableView</a:t>
            </a:r>
            <a:endParaRPr lang="en-IN" sz="3000" dirty="0" smtClean="0"/>
          </a:p>
          <a:p>
            <a:r>
              <a:rPr lang="en-IN" sz="3000" dirty="0" smtClean="0"/>
              <a:t>When creating cells, you can customize them yourself or use one of several predefined styles.</a:t>
            </a:r>
          </a:p>
          <a:p>
            <a:r>
              <a:rPr lang="en-IN" sz="3000" dirty="0" smtClean="0"/>
              <a:t>With the predefined styles, the cell provides label and image </a:t>
            </a:r>
            <a:r>
              <a:rPr lang="en-IN" sz="3000" dirty="0" err="1" smtClean="0"/>
              <a:t>subviews</a:t>
            </a:r>
            <a:r>
              <a:rPr lang="en-IN" sz="3000" dirty="0" smtClean="0"/>
              <a:t> whose positions and styling are fixed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UITableViewDataSource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How many row and what Data ?</a:t>
            </a:r>
          </a:p>
          <a:p>
            <a:r>
              <a:rPr lang="en-US" dirty="0" err="1" smtClean="0"/>
              <a:t>UITableViewDataSource</a:t>
            </a:r>
            <a:r>
              <a:rPr lang="en-US" dirty="0" smtClean="0"/>
              <a:t> has two methods that needs to be implemented</a:t>
            </a:r>
          </a:p>
          <a:p>
            <a:r>
              <a:rPr lang="en-US" sz="2400" dirty="0" smtClean="0"/>
              <a:t>- </a:t>
            </a:r>
            <a:r>
              <a:rPr lang="en-US" sz="2400" dirty="0"/>
              <a:t>(</a:t>
            </a:r>
            <a:r>
              <a:rPr lang="en-US" sz="2400" dirty="0">
                <a:hlinkClick r:id="rId3"/>
              </a:rPr>
              <a:t>NSInteger</a:t>
            </a:r>
            <a:r>
              <a:rPr lang="en-US" sz="2400" dirty="0"/>
              <a:t>)</a:t>
            </a:r>
            <a:r>
              <a:rPr lang="en-US" sz="2400" dirty="0" err="1"/>
              <a:t>tableView</a:t>
            </a:r>
            <a:r>
              <a:rPr lang="en-US" sz="2400" dirty="0"/>
              <a:t>:(</a:t>
            </a:r>
            <a:r>
              <a:rPr lang="en-US" sz="2400" dirty="0">
                <a:hlinkClick r:id="rId4"/>
              </a:rPr>
              <a:t>UITableView</a:t>
            </a:r>
            <a:r>
              <a:rPr lang="en-US" sz="2400" dirty="0"/>
              <a:t> *)</a:t>
            </a:r>
            <a:r>
              <a:rPr lang="en-US" sz="2400" i="1" dirty="0" err="1"/>
              <a:t>tableView</a:t>
            </a: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dirty="0"/>
              <a:t> </a:t>
            </a:r>
            <a:r>
              <a:rPr lang="en-US" sz="2400" dirty="0" err="1"/>
              <a:t>numberOfRowsInSection</a:t>
            </a:r>
            <a:r>
              <a:rPr lang="en-US" sz="2400" dirty="0"/>
              <a:t>:(</a:t>
            </a:r>
            <a:r>
              <a:rPr lang="en-US" sz="2400" dirty="0">
                <a:hlinkClick r:id="rId3"/>
              </a:rPr>
              <a:t>NSInteger</a:t>
            </a:r>
            <a:r>
              <a:rPr lang="en-US" sz="2400" dirty="0"/>
              <a:t>)</a:t>
            </a:r>
            <a:r>
              <a:rPr lang="en-US" sz="2400" i="1" dirty="0"/>
              <a:t>section</a:t>
            </a:r>
            <a:endParaRPr lang="en-US" sz="2400" dirty="0" smtClean="0"/>
          </a:p>
          <a:p>
            <a:r>
              <a:rPr lang="de-DE" sz="2400" dirty="0"/>
              <a:t>- (</a:t>
            </a:r>
            <a:r>
              <a:rPr lang="de-DE" sz="2400" dirty="0">
                <a:hlinkClick r:id="rId5"/>
              </a:rPr>
              <a:t>UITableViewCell</a:t>
            </a:r>
            <a:r>
              <a:rPr lang="de-DE" sz="2400" dirty="0"/>
              <a:t> *)</a:t>
            </a:r>
            <a:r>
              <a:rPr lang="de-DE" sz="2400" dirty="0" err="1"/>
              <a:t>tableView</a:t>
            </a:r>
            <a:r>
              <a:rPr lang="de-DE" sz="2400" dirty="0" smtClean="0"/>
              <a:t>:</a:t>
            </a:r>
            <a:br>
              <a:rPr lang="de-DE" sz="2400" dirty="0" smtClean="0"/>
            </a:br>
            <a:r>
              <a:rPr lang="de-DE" sz="2400" dirty="0" smtClean="0"/>
              <a:t>     (</a:t>
            </a:r>
            <a:r>
              <a:rPr lang="de-DE" sz="2400" dirty="0">
                <a:hlinkClick r:id="rId4"/>
              </a:rPr>
              <a:t>UITableView</a:t>
            </a:r>
            <a:r>
              <a:rPr lang="de-DE" sz="2400" dirty="0"/>
              <a:t> *)</a:t>
            </a:r>
            <a:r>
              <a:rPr lang="de-DE" sz="2400" i="1" dirty="0" err="1" smtClean="0"/>
              <a:t>tableView</a:t>
            </a:r>
            <a:r>
              <a:rPr lang="de-DE" sz="2400" i="1" dirty="0" smtClean="0"/>
              <a:t> </a:t>
            </a:r>
            <a:r>
              <a:rPr lang="de-DE" sz="2400" i="1" dirty="0"/>
              <a:t/>
            </a:r>
            <a:br>
              <a:rPr lang="de-DE" sz="2400" i="1" dirty="0"/>
            </a:br>
            <a:r>
              <a:rPr lang="de-DE" sz="2400" dirty="0"/>
              <a:t>      </a:t>
            </a:r>
            <a:r>
              <a:rPr lang="de-DE" sz="2400" dirty="0" err="1" smtClean="0"/>
              <a:t>cellForRowAtIndexPath</a:t>
            </a:r>
            <a:r>
              <a:rPr lang="de-DE" sz="2400" dirty="0"/>
              <a:t>:(</a:t>
            </a:r>
            <a:r>
              <a:rPr lang="de-DE" sz="2400" dirty="0">
                <a:hlinkClick r:id="rId6"/>
              </a:rPr>
              <a:t>NSIndexPath</a:t>
            </a:r>
            <a:r>
              <a:rPr lang="de-DE" sz="2400" dirty="0"/>
              <a:t> *)</a:t>
            </a:r>
            <a:r>
              <a:rPr lang="de-DE" sz="2400" i="1" dirty="0" err="1" smtClean="0"/>
              <a:t>indexPath</a:t>
            </a:r>
            <a:endParaRPr lang="de-DE" sz="2400" i="1" dirty="0" smtClean="0"/>
          </a:p>
          <a:p>
            <a:r>
              <a:rPr lang="en-US" sz="2400" dirty="0" smtClean="0"/>
              <a:t>- (</a:t>
            </a:r>
            <a:r>
              <a:rPr lang="en-US" sz="2400" dirty="0" smtClean="0">
                <a:hlinkClick r:id="rId3"/>
              </a:rPr>
              <a:t>NSInteger</a:t>
            </a:r>
            <a:r>
              <a:rPr lang="en-US" sz="2400" dirty="0" smtClean="0"/>
              <a:t>)</a:t>
            </a:r>
            <a:r>
              <a:rPr lang="en-US" sz="2400" dirty="0" err="1" smtClean="0"/>
              <a:t>numberOfSectionsInTableView</a:t>
            </a:r>
            <a:r>
              <a:rPr lang="en-US" sz="2400" dirty="0" smtClean="0"/>
              <a:t>:(</a:t>
            </a:r>
            <a:r>
              <a:rPr lang="en-US" sz="2400" dirty="0" smtClean="0">
                <a:hlinkClick r:id="rId4"/>
              </a:rPr>
              <a:t>UITableView</a:t>
            </a:r>
            <a:r>
              <a:rPr lang="en-US" sz="2400" dirty="0" smtClean="0"/>
              <a:t> *)</a:t>
            </a:r>
            <a:r>
              <a:rPr lang="en-US" sz="2400" i="1" dirty="0" err="1" smtClean="0"/>
              <a:t>tableView</a:t>
            </a:r>
            <a:endParaRPr lang="en-US" sz="2400" i="1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865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UITableViewDataSource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marL="0" indent="0">
              <a:buNone/>
            </a:pPr>
            <a:r>
              <a:rPr lang="de-DE" sz="2000" b="1" dirty="0" smtClean="0"/>
              <a:t>- </a:t>
            </a:r>
            <a:r>
              <a:rPr lang="de-DE" sz="2000" b="1" dirty="0"/>
              <a:t>(</a:t>
            </a:r>
            <a:r>
              <a:rPr lang="de-DE" sz="2000" b="1" dirty="0" err="1"/>
              <a:t>UITableViewCell</a:t>
            </a:r>
            <a:r>
              <a:rPr lang="de-DE" sz="2000" b="1" dirty="0"/>
              <a:t> *)</a:t>
            </a:r>
            <a:r>
              <a:rPr lang="de-DE" sz="2000" b="1" dirty="0" err="1"/>
              <a:t>tableView</a:t>
            </a:r>
            <a:r>
              <a:rPr lang="de-DE" sz="2000" b="1" dirty="0"/>
              <a:t>:(</a:t>
            </a:r>
            <a:r>
              <a:rPr lang="de-DE" sz="2000" b="1" dirty="0" err="1"/>
              <a:t>UITableView</a:t>
            </a:r>
            <a:r>
              <a:rPr lang="de-DE" sz="2000" b="1" dirty="0"/>
              <a:t> *)</a:t>
            </a:r>
            <a:r>
              <a:rPr lang="de-DE" sz="2000" b="1" dirty="0" err="1"/>
              <a:t>tableView</a:t>
            </a:r>
            <a:r>
              <a:rPr lang="de-DE" sz="2000" b="1" dirty="0"/>
              <a:t> </a:t>
            </a:r>
            <a:r>
              <a:rPr lang="de-DE" sz="2000" b="1" dirty="0" err="1"/>
              <a:t>cellForRowAtIndexPath</a:t>
            </a:r>
            <a:r>
              <a:rPr lang="de-DE" sz="2000" b="1" dirty="0"/>
              <a:t>:(</a:t>
            </a:r>
            <a:r>
              <a:rPr lang="de-DE" sz="2000" b="1" dirty="0" err="1"/>
              <a:t>NSIndexPath</a:t>
            </a:r>
            <a:r>
              <a:rPr lang="de-DE" sz="2000" b="1" dirty="0"/>
              <a:t> *)</a:t>
            </a:r>
            <a:r>
              <a:rPr lang="de-DE" sz="2000" b="1" dirty="0" err="1" smtClean="0"/>
              <a:t>indexPath</a:t>
            </a:r>
            <a:r>
              <a:rPr lang="de-DE" sz="2000" dirty="0" smtClean="0"/>
              <a:t>  {</a:t>
            </a:r>
            <a:endParaRPr lang="de-DE" sz="2000" dirty="0"/>
          </a:p>
          <a:p>
            <a:pPr marL="0" indent="0">
              <a:buNone/>
            </a:pPr>
            <a:r>
              <a:rPr lang="de-DE" sz="2000" dirty="0"/>
              <a:t>    </a:t>
            </a:r>
            <a:r>
              <a:rPr lang="de-DE" sz="2000" dirty="0" err="1"/>
              <a:t>static</a:t>
            </a:r>
            <a:r>
              <a:rPr lang="de-DE" sz="2000" dirty="0"/>
              <a:t> </a:t>
            </a:r>
            <a:r>
              <a:rPr lang="de-DE" sz="2000" dirty="0" err="1"/>
              <a:t>NSString</a:t>
            </a:r>
            <a:r>
              <a:rPr lang="de-DE" sz="2000" dirty="0"/>
              <a:t> *</a:t>
            </a:r>
            <a:r>
              <a:rPr lang="de-DE" sz="2000" dirty="0" err="1"/>
              <a:t>simpleTableIdentifier</a:t>
            </a:r>
            <a:r>
              <a:rPr lang="de-DE" sz="2000" dirty="0"/>
              <a:t> = @"</a:t>
            </a:r>
            <a:r>
              <a:rPr lang="de-DE" sz="2000" dirty="0" err="1" smtClean="0"/>
              <a:t>SimpleTableItem</a:t>
            </a:r>
            <a:r>
              <a:rPr lang="de-DE" sz="2000" dirty="0" smtClean="0"/>
              <a:t>“;</a:t>
            </a:r>
            <a:endParaRPr lang="de-DE" sz="2000" dirty="0"/>
          </a:p>
          <a:p>
            <a:pPr marL="0" indent="0">
              <a:buNone/>
            </a:pPr>
            <a:r>
              <a:rPr lang="de-DE" sz="2000" dirty="0"/>
              <a:t>    </a:t>
            </a:r>
            <a:r>
              <a:rPr lang="de-DE" sz="2000" dirty="0" err="1"/>
              <a:t>UITableViewCell</a:t>
            </a:r>
            <a:r>
              <a:rPr lang="de-DE" sz="2000" dirty="0"/>
              <a:t> *</a:t>
            </a:r>
            <a:r>
              <a:rPr lang="de-DE" sz="2000" dirty="0" err="1"/>
              <a:t>cell</a:t>
            </a:r>
            <a:r>
              <a:rPr lang="de-DE" sz="2000" dirty="0"/>
              <a:t> = [</a:t>
            </a:r>
            <a:r>
              <a:rPr lang="de-DE" sz="2000" dirty="0" err="1"/>
              <a:t>tableView</a:t>
            </a:r>
            <a:r>
              <a:rPr lang="de-DE" sz="2000" dirty="0"/>
              <a:t> </a:t>
            </a:r>
            <a:r>
              <a:rPr lang="de-DE" sz="2000" dirty="0" err="1"/>
              <a:t>dequeueReusableCellWithIdentifier:simpleTableIdentifier</a:t>
            </a:r>
            <a:r>
              <a:rPr lang="de-DE" sz="2000" dirty="0"/>
              <a:t>]</a:t>
            </a:r>
            <a:r>
              <a:rPr lang="de-DE" sz="2000" dirty="0" smtClean="0"/>
              <a:t>;</a:t>
            </a:r>
            <a:endParaRPr lang="de-DE" sz="2000" dirty="0"/>
          </a:p>
          <a:p>
            <a:pPr marL="0" indent="0">
              <a:buNone/>
            </a:pPr>
            <a:r>
              <a:rPr lang="de-DE" sz="2000" dirty="0"/>
              <a:t>    </a:t>
            </a:r>
            <a:r>
              <a:rPr lang="de-DE" sz="2000" dirty="0" err="1"/>
              <a:t>if</a:t>
            </a:r>
            <a:r>
              <a:rPr lang="de-DE" sz="2000" dirty="0"/>
              <a:t> (</a:t>
            </a:r>
            <a:r>
              <a:rPr lang="de-DE" sz="2000" dirty="0" err="1"/>
              <a:t>cell</a:t>
            </a:r>
            <a:r>
              <a:rPr lang="de-DE" sz="2000" dirty="0"/>
              <a:t> == </a:t>
            </a:r>
            <a:r>
              <a:rPr lang="de-DE" sz="2000" dirty="0" err="1"/>
              <a:t>nil</a:t>
            </a:r>
            <a:r>
              <a:rPr lang="de-DE" sz="2000" dirty="0"/>
              <a:t>) {</a:t>
            </a:r>
          </a:p>
          <a:p>
            <a:pPr marL="0" indent="0">
              <a:buNone/>
            </a:pPr>
            <a:r>
              <a:rPr lang="de-DE" sz="2000" dirty="0"/>
              <a:t>        </a:t>
            </a:r>
            <a:r>
              <a:rPr lang="de-DE" sz="2000" dirty="0" err="1"/>
              <a:t>cell</a:t>
            </a:r>
            <a:r>
              <a:rPr lang="de-DE" sz="2000" dirty="0"/>
              <a:t> = [[</a:t>
            </a:r>
            <a:r>
              <a:rPr lang="de-DE" sz="2000" dirty="0" err="1"/>
              <a:t>UITableViewCell</a:t>
            </a:r>
            <a:r>
              <a:rPr lang="de-DE" sz="2000" dirty="0"/>
              <a:t> </a:t>
            </a:r>
            <a:r>
              <a:rPr lang="de-DE" sz="2000" dirty="0" err="1"/>
              <a:t>alloc</a:t>
            </a:r>
            <a:r>
              <a:rPr lang="de-DE" sz="2000" dirty="0"/>
              <a:t>] </a:t>
            </a:r>
            <a:r>
              <a:rPr lang="de-DE" sz="2000" dirty="0" err="1"/>
              <a:t>initWithStyle:UITableViewCellStyleDefault</a:t>
            </a:r>
            <a:r>
              <a:rPr lang="de-DE" sz="2000" dirty="0"/>
              <a:t> </a:t>
            </a:r>
            <a:r>
              <a:rPr lang="de-DE" sz="2000" dirty="0" err="1"/>
              <a:t>reuseIdentifier:simpleTableIdentifier</a:t>
            </a:r>
            <a:r>
              <a:rPr lang="de-DE" sz="2000" dirty="0"/>
              <a:t>]</a:t>
            </a:r>
            <a:r>
              <a:rPr lang="de-DE" sz="2000" dirty="0" smtClean="0"/>
              <a:t>;   }</a:t>
            </a:r>
            <a:endParaRPr lang="de-DE" sz="2000" dirty="0"/>
          </a:p>
          <a:p>
            <a:pPr marL="0" indent="0">
              <a:buNone/>
            </a:pPr>
            <a:r>
              <a:rPr lang="de-DE" sz="2000" dirty="0"/>
              <a:t>    </a:t>
            </a:r>
            <a:r>
              <a:rPr lang="de-DE" sz="2000" dirty="0" err="1"/>
              <a:t>cell.textLabel.text</a:t>
            </a:r>
            <a:r>
              <a:rPr lang="de-DE" sz="2000" dirty="0"/>
              <a:t> = [</a:t>
            </a:r>
            <a:r>
              <a:rPr lang="de-DE" sz="2000" dirty="0" err="1"/>
              <a:t>tableData</a:t>
            </a:r>
            <a:r>
              <a:rPr lang="de-DE" sz="2000" dirty="0"/>
              <a:t> </a:t>
            </a:r>
            <a:r>
              <a:rPr lang="de-DE" sz="2000" dirty="0" err="1"/>
              <a:t>objectAtIndex:indexPath.row</a:t>
            </a:r>
            <a:r>
              <a:rPr lang="de-DE" sz="2000" dirty="0"/>
              <a:t>];</a:t>
            </a:r>
          </a:p>
          <a:p>
            <a:pPr marL="0" indent="0">
              <a:buNone/>
            </a:pPr>
            <a:r>
              <a:rPr lang="de-DE" sz="2000" dirty="0"/>
              <a:t>    </a:t>
            </a:r>
            <a:r>
              <a:rPr lang="de-DE" sz="2000" dirty="0" err="1"/>
              <a:t>cell.imageView.image</a:t>
            </a:r>
            <a:r>
              <a:rPr lang="de-DE" sz="2000" dirty="0"/>
              <a:t> = [</a:t>
            </a:r>
            <a:r>
              <a:rPr lang="de-DE" sz="2000" dirty="0" err="1"/>
              <a:t>UIImage</a:t>
            </a:r>
            <a:r>
              <a:rPr lang="de-DE" sz="2000" dirty="0"/>
              <a:t> </a:t>
            </a:r>
            <a:r>
              <a:rPr lang="de-DE" sz="2000" dirty="0" err="1"/>
              <a:t>imageNamed</a:t>
            </a:r>
            <a:r>
              <a:rPr lang="de-DE" sz="2000" dirty="0"/>
              <a:t>:[</a:t>
            </a:r>
            <a:r>
              <a:rPr lang="de-DE" sz="2000" dirty="0" err="1"/>
              <a:t>thumbnails</a:t>
            </a:r>
            <a:r>
              <a:rPr lang="de-DE" sz="2000" dirty="0"/>
              <a:t> </a:t>
            </a:r>
            <a:r>
              <a:rPr lang="de-DE" sz="2000" dirty="0" err="1"/>
              <a:t>objectAtIndex:indexPath.row</a:t>
            </a:r>
            <a:r>
              <a:rPr lang="de-DE" sz="2000" dirty="0"/>
              <a:t>]]</a:t>
            </a:r>
            <a:r>
              <a:rPr lang="de-DE" sz="2000" dirty="0" smtClean="0"/>
              <a:t>;</a:t>
            </a:r>
            <a:endParaRPr lang="de-DE" sz="2000" dirty="0"/>
          </a:p>
          <a:p>
            <a:pPr marL="0" indent="0">
              <a:buNone/>
            </a:pPr>
            <a:r>
              <a:rPr lang="de-DE" sz="2000" dirty="0"/>
              <a:t>    </a:t>
            </a:r>
            <a:r>
              <a:rPr lang="de-DE" sz="2000" dirty="0" err="1"/>
              <a:t>return</a:t>
            </a:r>
            <a:r>
              <a:rPr lang="de-DE" sz="2000" dirty="0"/>
              <a:t> </a:t>
            </a:r>
            <a:r>
              <a:rPr lang="de-DE" sz="2000" dirty="0" err="1"/>
              <a:t>cell</a:t>
            </a:r>
            <a:r>
              <a:rPr lang="de-DE" sz="2000" dirty="0"/>
              <a:t>;</a:t>
            </a:r>
          </a:p>
          <a:p>
            <a:pPr marL="0" indent="0">
              <a:buNone/>
            </a:pPr>
            <a:r>
              <a:rPr lang="de-DE" sz="2000" dirty="0" smtClean="0"/>
              <a:t>}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11157769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UITableViewDelegate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What happens when row is selected?</a:t>
            </a:r>
          </a:p>
          <a:p>
            <a:r>
              <a:rPr lang="en-US" dirty="0"/>
              <a:t>Optional methods of the protocol allow the delegate to manage selections, configure section headings and footers, help to delete and reorder cells, and perform other actions. </a:t>
            </a:r>
            <a:endParaRPr lang="en-US" dirty="0" smtClean="0"/>
          </a:p>
          <a:p>
            <a:r>
              <a:rPr lang="en-US" sz="2400" dirty="0" err="1" smtClean="0"/>
              <a:t>Eg</a:t>
            </a:r>
            <a:endParaRPr lang="en-US" sz="2400" dirty="0" smtClean="0"/>
          </a:p>
          <a:p>
            <a:r>
              <a:rPr lang="en-US" sz="2400" dirty="0"/>
              <a:t>- (void)</a:t>
            </a:r>
            <a:r>
              <a:rPr lang="en-US" sz="2400" dirty="0" err="1"/>
              <a:t>tableView</a:t>
            </a:r>
            <a:r>
              <a:rPr lang="en-US" sz="2400" dirty="0"/>
              <a:t>:(</a:t>
            </a:r>
            <a:r>
              <a:rPr lang="en-US" sz="2400" dirty="0">
                <a:hlinkClick r:id="rId3"/>
              </a:rPr>
              <a:t>UITableView</a:t>
            </a:r>
            <a:r>
              <a:rPr lang="en-US" sz="2400" dirty="0"/>
              <a:t> *)</a:t>
            </a:r>
            <a:r>
              <a:rPr lang="en-US" sz="2400" i="1" dirty="0" err="1"/>
              <a:t>tableView</a:t>
            </a:r>
            <a:r>
              <a:rPr lang="en-US" sz="2400" i="1" dirty="0"/>
              <a:t/>
            </a:r>
            <a:br>
              <a:rPr lang="en-US" sz="2400" i="1" dirty="0"/>
            </a:br>
            <a:r>
              <a:rPr lang="en-US" sz="2400" dirty="0" err="1"/>
              <a:t>didSelectRowAtIndexPath</a:t>
            </a:r>
            <a:r>
              <a:rPr lang="en-US" sz="2400" dirty="0"/>
              <a:t>:(</a:t>
            </a:r>
            <a:r>
              <a:rPr lang="en-US" sz="2400" dirty="0">
                <a:hlinkClick r:id="rId4"/>
              </a:rPr>
              <a:t>NSIndexPath</a:t>
            </a:r>
            <a:r>
              <a:rPr lang="en-US" sz="2400" dirty="0"/>
              <a:t> *)</a:t>
            </a:r>
            <a:r>
              <a:rPr lang="en-US" sz="2400" i="1" dirty="0" err="1"/>
              <a:t>indexPath</a:t>
            </a:r>
            <a:endParaRPr lang="en-US" sz="2400" dirty="0" smtClean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31992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UITable</a:t>
            </a:r>
            <a:r>
              <a:rPr lang="en-US" dirty="0" smtClean="0"/>
              <a:t> View - Customization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err="1"/>
              <a:t>UITableView</a:t>
            </a:r>
            <a:r>
              <a:rPr lang="en-US" dirty="0"/>
              <a:t> is an collection of </a:t>
            </a:r>
            <a:r>
              <a:rPr lang="en-US" dirty="0" err="1"/>
              <a:t>UITableViewCell’s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defines the attributes and </a:t>
            </a:r>
            <a:r>
              <a:rPr lang="en-US" dirty="0" err="1"/>
              <a:t>behaviour</a:t>
            </a:r>
            <a:r>
              <a:rPr lang="en-US" dirty="0"/>
              <a:t> of the cells. </a:t>
            </a:r>
            <a:endParaRPr lang="en-US" dirty="0" smtClean="0"/>
          </a:p>
          <a:p>
            <a:r>
              <a:rPr lang="en-US" dirty="0" err="1" smtClean="0"/>
              <a:t>UITableViewCell</a:t>
            </a:r>
            <a:r>
              <a:rPr lang="en-US" dirty="0" smtClean="0"/>
              <a:t> </a:t>
            </a:r>
            <a:r>
              <a:rPr lang="en-US" dirty="0"/>
              <a:t>may contain image, text, label or whatever. </a:t>
            </a:r>
            <a:endParaRPr lang="en-US" dirty="0" smtClean="0"/>
          </a:p>
          <a:p>
            <a:r>
              <a:rPr lang="en-US" dirty="0" smtClean="0"/>
              <a:t>User </a:t>
            </a:r>
            <a:r>
              <a:rPr lang="en-US" dirty="0"/>
              <a:t>can use the default cell or he/she can modify them as per their requirement in the app development process. </a:t>
            </a:r>
          </a:p>
        </p:txBody>
      </p:sp>
    </p:spTree>
    <p:extLst>
      <p:ext uri="{BB962C8B-B14F-4D97-AF65-F5344CB8AC3E}">
        <p14:creationId xmlns:p14="http://schemas.microsoft.com/office/powerpoint/2010/main" val="1560170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UITable</a:t>
            </a:r>
            <a:r>
              <a:rPr lang="en-US" dirty="0" smtClean="0"/>
              <a:t> View - Customization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" y="1295400"/>
            <a:ext cx="3098800" cy="3365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000" y="1333500"/>
            <a:ext cx="3124200" cy="4178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6536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dirty="0" smtClean="0"/>
              <a:t>Alerts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001000" cy="5500464"/>
          </a:xfrm>
        </p:spPr>
        <p:txBody>
          <a:bodyPr/>
          <a:lstStyle/>
          <a:p>
            <a:r>
              <a:rPr lang="en-US" sz="2800" dirty="0" err="1" smtClean="0"/>
              <a:t>NSObject</a:t>
            </a:r>
            <a:r>
              <a:rPr lang="en-US" sz="2800" dirty="0" smtClean="0"/>
              <a:t>-&gt;</a:t>
            </a:r>
            <a:r>
              <a:rPr lang="en-US" sz="2800" dirty="0" err="1" smtClean="0"/>
              <a:t>UIResponder</a:t>
            </a:r>
            <a:r>
              <a:rPr lang="en-US" sz="2800" dirty="0" smtClean="0"/>
              <a:t>-&gt;</a:t>
            </a:r>
            <a:r>
              <a:rPr lang="en-US" sz="2800" dirty="0" err="1" smtClean="0"/>
              <a:t>UIView</a:t>
            </a:r>
            <a:r>
              <a:rPr lang="en-US" sz="2800" dirty="0" smtClean="0"/>
              <a:t>-&gt;</a:t>
            </a:r>
            <a:r>
              <a:rPr lang="en-US" sz="2800" dirty="0" err="1" smtClean="0"/>
              <a:t>UIAlertView</a:t>
            </a:r>
            <a:endParaRPr lang="en-US" sz="2800" dirty="0" smtClean="0"/>
          </a:p>
          <a:p>
            <a:r>
              <a:rPr lang="en-IN" dirty="0" smtClean="0">
                <a:hlinkClick r:id="rId3" tooltip="Convenience method for initializing an alert view."/>
              </a:rPr>
              <a:t>- </a:t>
            </a:r>
            <a:r>
              <a:rPr lang="en-IN" sz="2800" dirty="0" err="1" smtClean="0">
                <a:hlinkClick r:id="rId3" tooltip="Convenience method for initializing an alert view."/>
              </a:rPr>
              <a:t>initWithTitle</a:t>
            </a:r>
            <a:r>
              <a:rPr lang="en-IN" sz="2800" dirty="0" smtClean="0">
                <a:hlinkClick r:id="rId3" tooltip="Convenience method for initializing an alert view."/>
              </a:rPr>
              <a:t>: message: delegate: </a:t>
            </a:r>
            <a:r>
              <a:rPr lang="en-IN" sz="2800" dirty="0" err="1" smtClean="0">
                <a:hlinkClick r:id="rId3" tooltip="Convenience method for initializing an alert view."/>
              </a:rPr>
              <a:t>cancelButtonTitle</a:t>
            </a:r>
            <a:r>
              <a:rPr lang="en-IN" sz="2800" dirty="0" smtClean="0">
                <a:hlinkClick r:id="rId3" tooltip="Convenience method for initializing an alert view."/>
              </a:rPr>
              <a:t>: </a:t>
            </a:r>
            <a:r>
              <a:rPr lang="en-IN" sz="2800" dirty="0" err="1" smtClean="0">
                <a:hlinkClick r:id="rId3" tooltip="Convenience method for initializing an alert view."/>
              </a:rPr>
              <a:t>otherButtonTitles</a:t>
            </a:r>
            <a:r>
              <a:rPr lang="en-IN" sz="2800" dirty="0" smtClean="0">
                <a:hlinkClick r:id="rId3" tooltip="Convenience method for initializing an alert view."/>
              </a:rPr>
              <a:t>:</a:t>
            </a:r>
            <a:endParaRPr lang="en-IN" sz="2800" dirty="0" smtClean="0"/>
          </a:p>
          <a:p>
            <a:r>
              <a:rPr lang="en-IN" sz="2800" dirty="0" err="1" smtClean="0"/>
              <a:t>UIAlertView</a:t>
            </a:r>
            <a:r>
              <a:rPr lang="en-IN" sz="2800" dirty="0" smtClean="0"/>
              <a:t> *</a:t>
            </a:r>
            <a:r>
              <a:rPr lang="en-IN" sz="2800" dirty="0" err="1" smtClean="0"/>
              <a:t>alertView</a:t>
            </a:r>
            <a:r>
              <a:rPr lang="en-IN" sz="2800" dirty="0" smtClean="0"/>
              <a:t> = [[</a:t>
            </a:r>
            <a:r>
              <a:rPr lang="en-IN" sz="2800" dirty="0" err="1" smtClean="0"/>
              <a:t>UIAlertView</a:t>
            </a:r>
            <a:r>
              <a:rPr lang="en-IN" sz="2800" dirty="0" smtClean="0"/>
              <a:t> </a:t>
            </a:r>
            <a:r>
              <a:rPr lang="en-IN" sz="2800" dirty="0" err="1" smtClean="0"/>
              <a:t>alloc</a:t>
            </a:r>
            <a:r>
              <a:rPr lang="en-IN" sz="2800" dirty="0" smtClean="0"/>
              <a:t>]</a:t>
            </a:r>
            <a:r>
              <a:rPr lang="en-IN" sz="2800" dirty="0" err="1" smtClean="0"/>
              <a:t>initWithTitle</a:t>
            </a:r>
            <a:r>
              <a:rPr lang="en-IN" sz="2800" dirty="0" smtClean="0"/>
              <a:t>: @”Alert Title” </a:t>
            </a:r>
            <a:br>
              <a:rPr lang="en-IN" sz="2800" dirty="0" smtClean="0"/>
            </a:br>
            <a:r>
              <a:rPr lang="en-IN" sz="2800" dirty="0" smtClean="0"/>
              <a:t>message:@“Test alert @ Sisoft" </a:t>
            </a:r>
            <a:br>
              <a:rPr lang="en-IN" sz="2800" dirty="0" smtClean="0"/>
            </a:br>
            <a:r>
              <a:rPr lang="en-IN" sz="2800" dirty="0" err="1" smtClean="0"/>
              <a:t>delegate:nil</a:t>
            </a:r>
            <a:r>
              <a:rPr lang="en-IN" sz="2800" dirty="0" smtClean="0"/>
              <a:t/>
            </a:r>
            <a:br>
              <a:rPr lang="en-IN" sz="2800" dirty="0" smtClean="0"/>
            </a:br>
            <a:r>
              <a:rPr lang="en-IN" sz="2800" dirty="0" err="1" smtClean="0"/>
              <a:t>cancelButtonTitle:nil</a:t>
            </a:r>
            <a:r>
              <a:rPr lang="en-IN" sz="2800" dirty="0" smtClean="0"/>
              <a:t>" </a:t>
            </a:r>
            <a:br>
              <a:rPr lang="en-IN" sz="2800" dirty="0" smtClean="0"/>
            </a:br>
            <a:r>
              <a:rPr lang="en-IN" sz="2800" dirty="0" err="1" smtClean="0"/>
              <a:t>otherButtonTitles</a:t>
            </a:r>
            <a:r>
              <a:rPr lang="en-IN" sz="2800" dirty="0" smtClean="0"/>
              <a:t>:@"Ok", nil]; </a:t>
            </a:r>
            <a:br>
              <a:rPr lang="en-IN" sz="2800" dirty="0" smtClean="0"/>
            </a:br>
            <a:r>
              <a:rPr lang="en-IN" sz="2800" dirty="0" smtClean="0"/>
              <a:t>[</a:t>
            </a:r>
            <a:r>
              <a:rPr lang="en-IN" sz="2800" dirty="0" err="1" smtClean="0"/>
              <a:t>alertView</a:t>
            </a:r>
            <a:r>
              <a:rPr lang="en-IN" sz="2800" dirty="0" smtClean="0"/>
              <a:t> show];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27542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dirty="0" smtClean="0"/>
              <a:t>Alerts using </a:t>
            </a:r>
            <a:r>
              <a:rPr lang="en-US" dirty="0" err="1" smtClean="0"/>
              <a:t>UIAlertController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001000" cy="5500464"/>
          </a:xfrm>
        </p:spPr>
        <p:txBody>
          <a:bodyPr/>
          <a:lstStyle/>
          <a:p>
            <a:r>
              <a:rPr lang="nb-NO" sz="2400" dirty="0"/>
              <a:t> </a:t>
            </a:r>
            <a:r>
              <a:rPr lang="nb-NO" sz="2000" dirty="0" err="1"/>
              <a:t>UIAlertController</a:t>
            </a:r>
            <a:r>
              <a:rPr lang="nb-NO" sz="2000" dirty="0"/>
              <a:t> * alert=   [</a:t>
            </a:r>
            <a:r>
              <a:rPr lang="nb-NO" sz="2000" dirty="0" err="1"/>
              <a:t>UIAlertController</a:t>
            </a:r>
            <a:endParaRPr lang="nb-NO" sz="2000" dirty="0"/>
          </a:p>
          <a:p>
            <a:r>
              <a:rPr lang="en-US" sz="2000" dirty="0"/>
              <a:t>          </a:t>
            </a:r>
            <a:r>
              <a:rPr lang="en-US" sz="2000" dirty="0" err="1" smtClean="0"/>
              <a:t>alertControllerWithTitle</a:t>
            </a:r>
            <a:r>
              <a:rPr lang="en-US" sz="2000" dirty="0"/>
              <a:t>:@"My </a:t>
            </a:r>
            <a:r>
              <a:rPr lang="en-US" sz="2000" dirty="0" smtClean="0"/>
              <a:t>Title”</a:t>
            </a:r>
          </a:p>
          <a:p>
            <a:pPr marL="0" indent="0">
              <a:buNone/>
            </a:pPr>
            <a:r>
              <a:rPr lang="de-DE" sz="2000" dirty="0" smtClean="0"/>
              <a:t>              </a:t>
            </a:r>
            <a:r>
              <a:rPr lang="de-DE" sz="2000" dirty="0" err="1" smtClean="0"/>
              <a:t>message</a:t>
            </a:r>
            <a:r>
              <a:rPr lang="de-DE" sz="2000" dirty="0" smtClean="0"/>
              <a:t>:@"</a:t>
            </a:r>
            <a:r>
              <a:rPr lang="de-DE" sz="2000" dirty="0" err="1" smtClean="0"/>
              <a:t>Enter</a:t>
            </a:r>
            <a:r>
              <a:rPr lang="de-DE" sz="2000" dirty="0" smtClean="0"/>
              <a:t> User </a:t>
            </a:r>
            <a:r>
              <a:rPr lang="de-DE" sz="2000" dirty="0" err="1" smtClean="0"/>
              <a:t>Credentials</a:t>
            </a:r>
            <a:r>
              <a:rPr lang="de-DE" sz="2000" dirty="0" smtClean="0"/>
              <a:t>“</a:t>
            </a:r>
            <a:r>
              <a:rPr lang="en-US" sz="2000" dirty="0" smtClean="0"/>
              <a:t>                                  </a:t>
            </a:r>
            <a:r>
              <a:rPr lang="en-US" sz="2000" dirty="0" err="1" smtClean="0"/>
              <a:t>preferredStyle:</a:t>
            </a:r>
            <a:r>
              <a:rPr lang="en-US" sz="2000" b="1" dirty="0" err="1" smtClean="0"/>
              <a:t>UIAlertControllerStyleActionSheet</a:t>
            </a:r>
            <a:r>
              <a:rPr lang="en-US" sz="2000" dirty="0" smtClean="0"/>
              <a:t>];</a:t>
            </a:r>
            <a:endParaRPr lang="de-DE" sz="2000" dirty="0"/>
          </a:p>
          <a:p>
            <a:r>
              <a:rPr lang="en-US" sz="2000" dirty="0"/>
              <a:t>    </a:t>
            </a:r>
            <a:r>
              <a:rPr lang="en-US" sz="2000" dirty="0" err="1"/>
              <a:t>UIAlertAction</a:t>
            </a:r>
            <a:r>
              <a:rPr lang="en-US" sz="2000" dirty="0"/>
              <a:t> *ok = [</a:t>
            </a:r>
            <a:r>
              <a:rPr lang="en-US" sz="2000" dirty="0" err="1"/>
              <a:t>UIAlertAction</a:t>
            </a:r>
            <a:endParaRPr lang="en-US" sz="2000" dirty="0"/>
          </a:p>
          <a:p>
            <a:r>
              <a:rPr lang="ro-RO" sz="2000" dirty="0"/>
              <a:t>                </a:t>
            </a:r>
            <a:r>
              <a:rPr lang="ro-RO" sz="2000" dirty="0" smtClean="0"/>
              <a:t>actionWithTitle</a:t>
            </a:r>
            <a:r>
              <a:rPr lang="ro-RO" sz="2000" dirty="0"/>
              <a:t>:@"OK"</a:t>
            </a:r>
          </a:p>
          <a:p>
            <a:r>
              <a:rPr lang="en-US" sz="2000" dirty="0"/>
              <a:t>                </a:t>
            </a:r>
            <a:r>
              <a:rPr lang="en-US" sz="2000" dirty="0" err="1" smtClean="0"/>
              <a:t>style:UIAlertActionStyleDefault</a:t>
            </a:r>
            <a:endParaRPr lang="en-US" sz="2000" dirty="0"/>
          </a:p>
          <a:p>
            <a:r>
              <a:rPr lang="de-DE" sz="2000" dirty="0"/>
              <a:t>                </a:t>
            </a:r>
            <a:r>
              <a:rPr lang="de-DE" sz="2000" dirty="0" err="1" smtClean="0"/>
              <a:t>handler</a:t>
            </a:r>
            <a:r>
              <a:rPr lang="de-DE" sz="2000" dirty="0"/>
              <a:t>:^(</a:t>
            </a:r>
            <a:r>
              <a:rPr lang="de-DE" sz="2000" dirty="0" err="1"/>
              <a:t>UIAlertAction</a:t>
            </a:r>
            <a:r>
              <a:rPr lang="de-DE" sz="2000" dirty="0"/>
              <a:t> * </a:t>
            </a:r>
            <a:r>
              <a:rPr lang="de-DE" sz="2000" dirty="0" err="1"/>
              <a:t>action</a:t>
            </a:r>
            <a:r>
              <a:rPr lang="de-DE" sz="2000" dirty="0"/>
              <a:t>)</a:t>
            </a:r>
          </a:p>
          <a:p>
            <a:r>
              <a:rPr lang="de-DE" sz="2000" dirty="0"/>
              <a:t>           </a:t>
            </a:r>
            <a:r>
              <a:rPr lang="de-DE" sz="2000" dirty="0" smtClean="0"/>
              <a:t>    {</a:t>
            </a:r>
          </a:p>
          <a:p>
            <a:pPr marL="0" indent="0">
              <a:buNone/>
            </a:pPr>
            <a:r>
              <a:rPr lang="en-US" sz="2000" dirty="0" smtClean="0"/>
              <a:t> [alert </a:t>
            </a:r>
            <a:r>
              <a:rPr lang="en-US" sz="2000" dirty="0" err="1" smtClean="0"/>
              <a:t>dismissViewController</a:t>
            </a:r>
            <a:r>
              <a:rPr lang="en-US" sz="2000" dirty="0" smtClean="0"/>
              <a:t> </a:t>
            </a:r>
            <a:r>
              <a:rPr lang="en-US" sz="2000" dirty="0" err="1" smtClean="0"/>
              <a:t>Animated:YES</a:t>
            </a:r>
            <a:r>
              <a:rPr lang="en-US" sz="2000" dirty="0" smtClean="0"/>
              <a:t> </a:t>
            </a:r>
            <a:r>
              <a:rPr lang="en-US" sz="2000" dirty="0" err="1" smtClean="0"/>
              <a:t>completion:nil</a:t>
            </a:r>
            <a:r>
              <a:rPr lang="en-US" sz="2000" dirty="0" smtClean="0"/>
              <a:t>];</a:t>
            </a:r>
            <a:r>
              <a:rPr lang="de-DE" sz="2000" dirty="0" smtClean="0"/>
              <a:t>                           </a:t>
            </a:r>
            <a:endParaRPr lang="de-DE" sz="2000" dirty="0"/>
          </a:p>
          <a:p>
            <a:r>
              <a:rPr lang="de-DE" sz="2000" dirty="0"/>
              <a:t>                         }]</a:t>
            </a:r>
            <a:r>
              <a:rPr lang="de-DE" sz="2000" dirty="0" smtClean="0"/>
              <a:t>;</a:t>
            </a:r>
            <a:endParaRPr lang="de-DE" sz="2000" dirty="0"/>
          </a:p>
          <a:p>
            <a:r>
              <a:rPr lang="en-US" sz="2000" dirty="0"/>
              <a:t>    [alert </a:t>
            </a:r>
            <a:r>
              <a:rPr lang="en-US" sz="2000" dirty="0" err="1"/>
              <a:t>addAction:ok</a:t>
            </a:r>
            <a:r>
              <a:rPr lang="en-US" sz="2000" dirty="0"/>
              <a:t>]</a:t>
            </a:r>
            <a:r>
              <a:rPr lang="en-US" sz="2000" dirty="0" smtClean="0"/>
              <a:t>;</a:t>
            </a:r>
            <a:endParaRPr lang="de-DE" sz="2000" dirty="0"/>
          </a:p>
          <a:p>
            <a:r>
              <a:rPr lang="en-US" sz="2000" dirty="0"/>
              <a:t>    [self </a:t>
            </a:r>
            <a:r>
              <a:rPr lang="en-US" sz="2000" dirty="0" err="1"/>
              <a:t>presentViewController:alert</a:t>
            </a:r>
            <a:r>
              <a:rPr lang="en-US" sz="2000" dirty="0"/>
              <a:t> </a:t>
            </a:r>
            <a:r>
              <a:rPr lang="en-US" sz="2000" dirty="0" err="1"/>
              <a:t>animated:YES</a:t>
            </a:r>
            <a:r>
              <a:rPr lang="en-US" sz="2000" dirty="0"/>
              <a:t> </a:t>
            </a:r>
            <a:r>
              <a:rPr lang="en-US" sz="2000" dirty="0" err="1"/>
              <a:t>completion:nil</a:t>
            </a:r>
            <a:r>
              <a:rPr lang="en-US" sz="2000" dirty="0"/>
              <a:t>] ;</a:t>
            </a:r>
          </a:p>
        </p:txBody>
      </p:sp>
    </p:spTree>
    <p:extLst>
      <p:ext uri="{BB962C8B-B14F-4D97-AF65-F5344CB8AC3E}">
        <p14:creationId xmlns:p14="http://schemas.microsoft.com/office/powerpoint/2010/main" val="715331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dirty="0" err="1" smtClean="0"/>
              <a:t>UIAlertControllerStyles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001000" cy="5500464"/>
          </a:xfrm>
        </p:spPr>
        <p:txBody>
          <a:bodyPr/>
          <a:lstStyle/>
          <a:p>
            <a:r>
              <a:rPr lang="nb-NO" sz="2400" dirty="0"/>
              <a:t> </a:t>
            </a:r>
            <a:r>
              <a:rPr lang="en-US" sz="2000" dirty="0" err="1"/>
              <a:t>typedef</a:t>
            </a:r>
            <a:r>
              <a:rPr lang="en-US" sz="2000" dirty="0"/>
              <a:t> </a:t>
            </a:r>
            <a:r>
              <a:rPr lang="en-US" sz="2000" dirty="0" err="1"/>
              <a:t>enum</a:t>
            </a:r>
            <a:r>
              <a:rPr lang="en-US" sz="2000" dirty="0"/>
              <a:t> </a:t>
            </a:r>
            <a:r>
              <a:rPr lang="en-US" sz="2000" dirty="0" err="1"/>
              <a:t>UIAlertControllerStyle</a:t>
            </a:r>
            <a:r>
              <a:rPr lang="en-US" sz="2000" dirty="0"/>
              <a:t>: </a:t>
            </a:r>
            <a:r>
              <a:rPr lang="en-US" sz="2000" dirty="0" err="1"/>
              <a:t>NSInteger</a:t>
            </a:r>
            <a:r>
              <a:rPr lang="en-US" sz="2000" dirty="0"/>
              <a:t> {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 </a:t>
            </a:r>
            <a:r>
              <a:rPr lang="en-US" sz="2000" b="1" dirty="0" err="1" smtClean="0"/>
              <a:t>UIAlertControllerStyleActionSheet</a:t>
            </a:r>
            <a:r>
              <a:rPr lang="en-US" sz="2000" dirty="0" smtClean="0"/>
              <a:t> </a:t>
            </a:r>
            <a:r>
              <a:rPr lang="en-US" sz="2000" dirty="0"/>
              <a:t>= 0,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     </a:t>
            </a:r>
            <a:r>
              <a:rPr lang="en-US" sz="2000" b="1" dirty="0" err="1" smtClean="0"/>
              <a:t>UIAlertControllerStyleAlert</a:t>
            </a:r>
            <a:r>
              <a:rPr lang="en-US" sz="2000" dirty="0" smtClean="0"/>
              <a:t> </a:t>
            </a:r>
            <a:r>
              <a:rPr lang="en-US" sz="2000" dirty="0"/>
              <a:t>} </a:t>
            </a:r>
            <a:r>
              <a:rPr lang="en-US" sz="2000" dirty="0" err="1"/>
              <a:t>UIAlertControllerStyle</a:t>
            </a:r>
            <a:r>
              <a:rPr lang="en-US" sz="2000" dirty="0"/>
              <a:t>; </a:t>
            </a:r>
            <a:endParaRPr lang="en-US" sz="2000" dirty="0" smtClean="0"/>
          </a:p>
          <a:p>
            <a:endParaRPr lang="en-US" sz="2000" dirty="0"/>
          </a:p>
          <a:p>
            <a:r>
              <a:rPr lang="en-US" sz="2000" dirty="0"/>
              <a:t>An action sheet displayed in the context of the view controller that presented it. </a:t>
            </a:r>
          </a:p>
          <a:p>
            <a:r>
              <a:rPr lang="en-US" sz="2000" dirty="0"/>
              <a:t>Use an action sheet to present the user with a set of alternatives for how to proceed with a given task. You can also use this style to prompt the user to confirm a potentially dangerous action. </a:t>
            </a:r>
          </a:p>
          <a:p>
            <a:endParaRPr lang="en-US" sz="2000" dirty="0" smtClean="0"/>
          </a:p>
          <a:p>
            <a:r>
              <a:rPr lang="en-US" sz="2000" dirty="0"/>
              <a:t>An alert displayed modally for the app. </a:t>
            </a:r>
          </a:p>
        </p:txBody>
      </p:sp>
    </p:spTree>
    <p:extLst>
      <p:ext uri="{BB962C8B-B14F-4D97-AF65-F5344CB8AC3E}">
        <p14:creationId xmlns:p14="http://schemas.microsoft.com/office/powerpoint/2010/main" val="1162910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132110"/>
            <a:ext cx="8229600" cy="706090"/>
          </a:xfrm>
        </p:spPr>
        <p:txBody>
          <a:bodyPr/>
          <a:lstStyle/>
          <a:p>
            <a:r>
              <a:rPr lang="en-US" dirty="0" err="1" smtClean="0"/>
              <a:t>UIAlertController</a:t>
            </a:r>
            <a:r>
              <a:rPr lang="en-US" dirty="0" smtClean="0"/>
              <a:t>: Adding </a:t>
            </a:r>
            <a:r>
              <a:rPr lang="en-US" dirty="0" err="1" smtClean="0"/>
              <a:t>TextField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001000" cy="5500464"/>
          </a:xfrm>
        </p:spPr>
        <p:txBody>
          <a:bodyPr/>
          <a:lstStyle/>
          <a:p>
            <a:r>
              <a:rPr lang="en-US" sz="2400" dirty="0" smtClean="0"/>
              <a:t>Use </a:t>
            </a:r>
            <a:r>
              <a:rPr lang="en-US" sz="2400" dirty="0" err="1" smtClean="0"/>
              <a:t>addTextFieldWithConfigurationHandler</a:t>
            </a:r>
            <a:endParaRPr lang="en-US" sz="2400" dirty="0" smtClean="0"/>
          </a:p>
          <a:p>
            <a:pPr lvl="1"/>
            <a:r>
              <a:rPr lang="en-US" sz="1600" dirty="0" smtClean="0"/>
              <a:t>[</a:t>
            </a:r>
            <a:r>
              <a:rPr lang="en-US" sz="1600" dirty="0"/>
              <a:t>alert </a:t>
            </a:r>
            <a:r>
              <a:rPr lang="en-US" sz="1600" b="1" dirty="0" err="1"/>
              <a:t>addTextFieldWithConfigurationHandler</a:t>
            </a:r>
            <a:r>
              <a:rPr lang="en-US" sz="1600" dirty="0" smtClean="0"/>
              <a:t>:</a:t>
            </a:r>
          </a:p>
          <a:p>
            <a:pPr lvl="1"/>
            <a:r>
              <a:rPr lang="en-US" sz="1600" dirty="0"/>
              <a:t> </a:t>
            </a:r>
            <a:r>
              <a:rPr lang="en-US" sz="1600" dirty="0" smtClean="0"/>
              <a:t>        ^</a:t>
            </a:r>
            <a:r>
              <a:rPr lang="en-US" sz="1600" dirty="0"/>
              <a:t>(</a:t>
            </a:r>
            <a:r>
              <a:rPr lang="en-US" sz="1600" dirty="0" err="1"/>
              <a:t>UITextField</a:t>
            </a:r>
            <a:r>
              <a:rPr lang="en-US" sz="1600" dirty="0"/>
              <a:t> *</a:t>
            </a:r>
            <a:r>
              <a:rPr lang="en-US" sz="1600" dirty="0" err="1"/>
              <a:t>textField</a:t>
            </a:r>
            <a:r>
              <a:rPr lang="en-US" sz="1600" dirty="0"/>
              <a:t>) {</a:t>
            </a:r>
          </a:p>
          <a:p>
            <a:pPr lvl="1"/>
            <a:r>
              <a:rPr lang="en-US" sz="1600" dirty="0"/>
              <a:t>            </a:t>
            </a:r>
            <a:r>
              <a:rPr lang="en-US" sz="1600" dirty="0" err="1"/>
              <a:t>textField.placeholder</a:t>
            </a:r>
            <a:r>
              <a:rPr lang="en-US" sz="1600" dirty="0"/>
              <a:t>=@"Enter your name";</a:t>
            </a:r>
          </a:p>
          <a:p>
            <a:pPr lvl="1"/>
            <a:r>
              <a:rPr lang="de-DE" sz="1600" dirty="0"/>
              <a:t>           }] </a:t>
            </a:r>
            <a:r>
              <a:rPr lang="de-DE" sz="1600" dirty="0" smtClean="0"/>
              <a:t>;</a:t>
            </a:r>
          </a:p>
          <a:p>
            <a:r>
              <a:rPr lang="de-DE" sz="2400" dirty="0" smtClean="0"/>
              <a:t>In </a:t>
            </a:r>
            <a:r>
              <a:rPr lang="de-DE" sz="2400" dirty="0" err="1" smtClean="0"/>
              <a:t>UIAlertController</a:t>
            </a:r>
            <a:r>
              <a:rPr lang="de-DE" sz="2400" dirty="0" smtClean="0"/>
              <a:t> </a:t>
            </a:r>
            <a:r>
              <a:rPr lang="de-DE" sz="2400" dirty="0" err="1" smtClean="0"/>
              <a:t>textfields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stored</a:t>
            </a:r>
            <a:r>
              <a:rPr lang="de-DE" sz="2400" dirty="0" smtClean="0"/>
              <a:t> </a:t>
            </a:r>
            <a:r>
              <a:rPr lang="de-DE" sz="2400" dirty="0" err="1" smtClean="0"/>
              <a:t>as</a:t>
            </a:r>
            <a:r>
              <a:rPr lang="de-DE" sz="2400" dirty="0" smtClean="0"/>
              <a:t> </a:t>
            </a:r>
            <a:r>
              <a:rPr lang="de-DE" sz="2400" dirty="0" err="1" smtClean="0"/>
              <a:t>array</a:t>
            </a:r>
            <a:r>
              <a:rPr lang="de-DE" sz="2400" dirty="0" smtClean="0"/>
              <a:t>. Need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get</a:t>
            </a:r>
            <a:r>
              <a:rPr lang="de-DE" sz="2400" dirty="0" smtClean="0"/>
              <a:t> </a:t>
            </a:r>
            <a:r>
              <a:rPr lang="de-DE" sz="2400" dirty="0" err="1" smtClean="0"/>
              <a:t>reference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textField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access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value</a:t>
            </a:r>
            <a:endParaRPr lang="de-DE" sz="2400" dirty="0" smtClean="0"/>
          </a:p>
          <a:p>
            <a:pPr lvl="1"/>
            <a:r>
              <a:rPr lang="en-US" sz="2000" dirty="0"/>
              <a:t> </a:t>
            </a:r>
            <a:r>
              <a:rPr lang="en-US" sz="1600" dirty="0" err="1"/>
              <a:t>UIAlertAction</a:t>
            </a:r>
            <a:r>
              <a:rPr lang="en-US" sz="1600" dirty="0"/>
              <a:t> *ok = [</a:t>
            </a:r>
            <a:r>
              <a:rPr lang="en-US" sz="1600" dirty="0" err="1"/>
              <a:t>UIAlertAction</a:t>
            </a:r>
            <a:endParaRPr lang="en-US" sz="1600" dirty="0"/>
          </a:p>
          <a:p>
            <a:pPr lvl="1"/>
            <a:r>
              <a:rPr lang="de-DE" sz="1600" dirty="0"/>
              <a:t>               </a:t>
            </a:r>
            <a:r>
              <a:rPr lang="de-DE" sz="1600" dirty="0" err="1" smtClean="0"/>
              <a:t>actionWithTitle</a:t>
            </a:r>
            <a:r>
              <a:rPr lang="de-DE" sz="1600" dirty="0"/>
              <a:t>:@"</a:t>
            </a:r>
            <a:r>
              <a:rPr lang="de-DE" sz="1600" dirty="0" smtClean="0"/>
              <a:t>OK“                     			      </a:t>
            </a:r>
            <a:r>
              <a:rPr lang="de-DE" sz="1600" dirty="0" err="1" smtClean="0"/>
              <a:t>style:UIAlertActionStyleDefault</a:t>
            </a:r>
            <a:endParaRPr lang="de-DE" sz="1600" dirty="0"/>
          </a:p>
          <a:p>
            <a:pPr lvl="1"/>
            <a:r>
              <a:rPr lang="de-DE" sz="1600" dirty="0" err="1" smtClean="0"/>
              <a:t>handler</a:t>
            </a:r>
            <a:r>
              <a:rPr lang="de-DE" sz="1600" dirty="0"/>
              <a:t>:^(</a:t>
            </a:r>
            <a:r>
              <a:rPr lang="de-DE" sz="1600" dirty="0" err="1"/>
              <a:t>UIAlertAction</a:t>
            </a:r>
            <a:r>
              <a:rPr lang="de-DE" sz="1600" dirty="0"/>
              <a:t> * </a:t>
            </a:r>
            <a:r>
              <a:rPr lang="de-DE" sz="1600" dirty="0" err="1" smtClean="0"/>
              <a:t>action</a:t>
            </a:r>
            <a:r>
              <a:rPr lang="de-DE" sz="1600" dirty="0" smtClean="0"/>
              <a:t>   {</a:t>
            </a:r>
            <a:endParaRPr lang="de-DE" sz="1600" dirty="0"/>
          </a:p>
          <a:p>
            <a:pPr lvl="1"/>
            <a:r>
              <a:rPr lang="de-DE" sz="1600" dirty="0"/>
              <a:t>              </a:t>
            </a:r>
            <a:r>
              <a:rPr lang="de-DE" sz="1600" dirty="0" err="1" smtClean="0"/>
              <a:t>UITextField</a:t>
            </a:r>
            <a:r>
              <a:rPr lang="de-DE" sz="1600" dirty="0" smtClean="0"/>
              <a:t> </a:t>
            </a:r>
            <a:r>
              <a:rPr lang="de-DE" sz="1600" dirty="0"/>
              <a:t>*</a:t>
            </a:r>
            <a:r>
              <a:rPr lang="de-DE" sz="1600" dirty="0" err="1"/>
              <a:t>txtFld</a:t>
            </a:r>
            <a:r>
              <a:rPr lang="de-DE" sz="1600" dirty="0"/>
              <a:t> = </a:t>
            </a:r>
            <a:r>
              <a:rPr lang="de-DE" sz="1600" b="1" dirty="0" err="1"/>
              <a:t>alert.textFields</a:t>
            </a:r>
            <a:r>
              <a:rPr lang="de-DE" sz="1600" b="1" dirty="0"/>
              <a:t>[0];</a:t>
            </a:r>
          </a:p>
          <a:p>
            <a:pPr lvl="1"/>
            <a:r>
              <a:rPr lang="de-DE" sz="1600" dirty="0"/>
              <a:t>              </a:t>
            </a:r>
            <a:r>
              <a:rPr lang="de-DE" sz="1600" dirty="0" err="1" smtClean="0"/>
              <a:t>NSLog</a:t>
            </a:r>
            <a:r>
              <a:rPr lang="de-DE" sz="1600" dirty="0"/>
              <a:t>(@"</a:t>
            </a:r>
            <a:r>
              <a:rPr lang="de-DE" sz="1600" dirty="0" err="1"/>
              <a:t>Entered</a:t>
            </a:r>
            <a:r>
              <a:rPr lang="de-DE" sz="1600" dirty="0"/>
              <a:t> Value: %@", </a:t>
            </a:r>
            <a:r>
              <a:rPr lang="de-DE" sz="1600" dirty="0" err="1"/>
              <a:t>txtFld.text</a:t>
            </a:r>
            <a:r>
              <a:rPr lang="de-DE" sz="1600" dirty="0"/>
              <a:t>);</a:t>
            </a:r>
          </a:p>
          <a:p>
            <a:pPr lvl="1"/>
            <a:r>
              <a:rPr lang="de-DE" sz="1600" dirty="0"/>
              <a:t>              </a:t>
            </a:r>
            <a:r>
              <a:rPr lang="de-DE" sz="1600" dirty="0" err="1" smtClean="0"/>
              <a:t>self.lblValue.text</a:t>
            </a:r>
            <a:r>
              <a:rPr lang="de-DE" sz="1600" dirty="0" smtClean="0"/>
              <a:t> </a:t>
            </a:r>
            <a:r>
              <a:rPr lang="de-DE" sz="1600" dirty="0"/>
              <a:t>= </a:t>
            </a:r>
            <a:r>
              <a:rPr lang="de-DE" sz="1600" dirty="0" err="1"/>
              <a:t>txtFld.text</a:t>
            </a:r>
            <a:r>
              <a:rPr lang="de-DE" sz="1600" dirty="0"/>
              <a:t> ;</a:t>
            </a:r>
          </a:p>
          <a:p>
            <a:pPr lvl="1"/>
            <a:r>
              <a:rPr lang="en-US" sz="1600" dirty="0"/>
              <a:t>              </a:t>
            </a:r>
            <a:r>
              <a:rPr lang="en-US" sz="1600" dirty="0" smtClean="0"/>
              <a:t>[</a:t>
            </a:r>
            <a:r>
              <a:rPr lang="en-US" sz="1600" dirty="0"/>
              <a:t>alert </a:t>
            </a:r>
            <a:r>
              <a:rPr lang="en-US" sz="1600" dirty="0" err="1"/>
              <a:t>dismissViewControllerAnimated:YES</a:t>
            </a:r>
            <a:r>
              <a:rPr lang="en-US" sz="1600" dirty="0"/>
              <a:t> </a:t>
            </a:r>
            <a:r>
              <a:rPr lang="en-US" sz="1600" dirty="0" err="1"/>
              <a:t>completion:nil</a:t>
            </a:r>
            <a:r>
              <a:rPr lang="en-US" sz="1600" dirty="0"/>
              <a:t>]</a:t>
            </a:r>
            <a:r>
              <a:rPr lang="en-US" sz="1600" dirty="0" smtClean="0"/>
              <a:t>;</a:t>
            </a:r>
            <a:r>
              <a:rPr lang="de-DE" sz="1600" dirty="0" smtClean="0"/>
              <a:t> </a:t>
            </a:r>
            <a:r>
              <a:rPr lang="de-DE" sz="1600" dirty="0"/>
              <a:t>}];</a:t>
            </a:r>
          </a:p>
          <a:p>
            <a:endParaRPr lang="de-DE" sz="2400" dirty="0" smtClean="0"/>
          </a:p>
          <a:p>
            <a:endParaRPr lang="de-DE" sz="2400" dirty="0"/>
          </a:p>
          <a:p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1861339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r>
              <a:rPr lang="en-US" dirty="0" smtClean="0"/>
              <a:t>Alerts as Action Sheets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001000" cy="5500464"/>
          </a:xfrm>
        </p:spPr>
        <p:txBody>
          <a:bodyPr/>
          <a:lstStyle/>
          <a:p>
            <a:r>
              <a:rPr lang="nb-NO" sz="2400" dirty="0"/>
              <a:t> </a:t>
            </a:r>
            <a:r>
              <a:rPr lang="nb-NO" sz="2000" dirty="0" err="1"/>
              <a:t>UIAlertController</a:t>
            </a:r>
            <a:r>
              <a:rPr lang="nb-NO" sz="2000" dirty="0"/>
              <a:t> * alert=   [</a:t>
            </a:r>
            <a:r>
              <a:rPr lang="nb-NO" sz="2000" dirty="0" err="1"/>
              <a:t>UIAlertController</a:t>
            </a:r>
            <a:endParaRPr lang="nb-NO" sz="2000" dirty="0"/>
          </a:p>
          <a:p>
            <a:r>
              <a:rPr lang="en-US" sz="2000" dirty="0"/>
              <a:t>          </a:t>
            </a:r>
            <a:r>
              <a:rPr lang="en-US" sz="2000" dirty="0" err="1" smtClean="0"/>
              <a:t>alertControllerWithTitle</a:t>
            </a:r>
            <a:r>
              <a:rPr lang="en-US" sz="2000" dirty="0"/>
              <a:t>:@"My </a:t>
            </a:r>
            <a:r>
              <a:rPr lang="en-US" sz="2000" dirty="0" smtClean="0"/>
              <a:t>Title”</a:t>
            </a:r>
          </a:p>
          <a:p>
            <a:pPr marL="0" indent="0">
              <a:buNone/>
            </a:pPr>
            <a:r>
              <a:rPr lang="de-DE" sz="2000" dirty="0" smtClean="0"/>
              <a:t>              </a:t>
            </a:r>
            <a:r>
              <a:rPr lang="de-DE" sz="2000" dirty="0" err="1" smtClean="0"/>
              <a:t>message</a:t>
            </a:r>
            <a:r>
              <a:rPr lang="de-DE" sz="2000" dirty="0" smtClean="0"/>
              <a:t>:@"</a:t>
            </a:r>
            <a:r>
              <a:rPr lang="de-DE" sz="2000" dirty="0" err="1" smtClean="0"/>
              <a:t>Enter</a:t>
            </a:r>
            <a:r>
              <a:rPr lang="de-DE" sz="2000" dirty="0" smtClean="0"/>
              <a:t> User </a:t>
            </a:r>
            <a:r>
              <a:rPr lang="de-DE" sz="2000" dirty="0" err="1" smtClean="0"/>
              <a:t>Credentials</a:t>
            </a:r>
            <a:r>
              <a:rPr lang="de-DE" sz="2000" dirty="0" smtClean="0"/>
              <a:t>“</a:t>
            </a:r>
            <a:r>
              <a:rPr lang="en-US" sz="2000" dirty="0" smtClean="0"/>
              <a:t>                                  </a:t>
            </a:r>
            <a:r>
              <a:rPr lang="en-US" sz="2000" dirty="0" err="1"/>
              <a:t>preferredStyle:</a:t>
            </a:r>
            <a:r>
              <a:rPr lang="en-US" sz="2000" b="1" dirty="0" err="1"/>
              <a:t>UIAlertControllerStyleAlert</a:t>
            </a:r>
            <a:r>
              <a:rPr lang="en-US" sz="2000" dirty="0"/>
              <a:t>]</a:t>
            </a:r>
            <a:r>
              <a:rPr lang="en-US" sz="2000" dirty="0" smtClean="0"/>
              <a:t>;</a:t>
            </a:r>
            <a:endParaRPr lang="de-DE" sz="2000" dirty="0"/>
          </a:p>
          <a:p>
            <a:r>
              <a:rPr lang="en-US" sz="2000" dirty="0"/>
              <a:t>    </a:t>
            </a:r>
            <a:r>
              <a:rPr lang="en-US" sz="2000" dirty="0" err="1"/>
              <a:t>UIAlertAction</a:t>
            </a:r>
            <a:r>
              <a:rPr lang="en-US" sz="2000" dirty="0"/>
              <a:t> *ok = [</a:t>
            </a:r>
            <a:r>
              <a:rPr lang="en-US" sz="2000" dirty="0" err="1"/>
              <a:t>UIAlertAction</a:t>
            </a:r>
            <a:endParaRPr lang="en-US" sz="2000" dirty="0"/>
          </a:p>
          <a:p>
            <a:r>
              <a:rPr lang="ro-RO" sz="2000" dirty="0"/>
              <a:t>                </a:t>
            </a:r>
            <a:r>
              <a:rPr lang="ro-RO" sz="2000" dirty="0" smtClean="0"/>
              <a:t>actionWithTitle</a:t>
            </a:r>
            <a:r>
              <a:rPr lang="ro-RO" sz="2000" dirty="0"/>
              <a:t>:@"OK"</a:t>
            </a:r>
          </a:p>
          <a:p>
            <a:r>
              <a:rPr lang="en-US" sz="2000" dirty="0"/>
              <a:t>                </a:t>
            </a:r>
            <a:r>
              <a:rPr lang="en-US" sz="2000" dirty="0" err="1" smtClean="0"/>
              <a:t>style:UIAlertActionStyleDefault</a:t>
            </a:r>
            <a:endParaRPr lang="en-US" sz="2000" dirty="0"/>
          </a:p>
          <a:p>
            <a:r>
              <a:rPr lang="de-DE" sz="2000" dirty="0"/>
              <a:t>                </a:t>
            </a:r>
            <a:r>
              <a:rPr lang="de-DE" sz="2000" dirty="0" err="1" smtClean="0"/>
              <a:t>handler</a:t>
            </a:r>
            <a:r>
              <a:rPr lang="de-DE" sz="2000" dirty="0"/>
              <a:t>:^(</a:t>
            </a:r>
            <a:r>
              <a:rPr lang="de-DE" sz="2000" dirty="0" err="1"/>
              <a:t>UIAlertAction</a:t>
            </a:r>
            <a:r>
              <a:rPr lang="de-DE" sz="2000" dirty="0"/>
              <a:t> * </a:t>
            </a:r>
            <a:r>
              <a:rPr lang="de-DE" sz="2000" dirty="0" err="1"/>
              <a:t>action</a:t>
            </a:r>
            <a:r>
              <a:rPr lang="de-DE" sz="2000" dirty="0"/>
              <a:t>)</a:t>
            </a:r>
          </a:p>
          <a:p>
            <a:r>
              <a:rPr lang="de-DE" sz="2000" dirty="0"/>
              <a:t>           </a:t>
            </a:r>
            <a:r>
              <a:rPr lang="de-DE" sz="2000" dirty="0" smtClean="0"/>
              <a:t>    {</a:t>
            </a:r>
          </a:p>
          <a:p>
            <a:pPr marL="0" indent="0">
              <a:buNone/>
            </a:pPr>
            <a:r>
              <a:rPr lang="en-US" sz="2000" dirty="0" smtClean="0"/>
              <a:t> [alert </a:t>
            </a:r>
            <a:r>
              <a:rPr lang="en-US" sz="2000" dirty="0" err="1" smtClean="0"/>
              <a:t>dismissViewController</a:t>
            </a:r>
            <a:r>
              <a:rPr lang="en-US" sz="2000" dirty="0" smtClean="0"/>
              <a:t> </a:t>
            </a:r>
            <a:r>
              <a:rPr lang="en-US" sz="2000" dirty="0" err="1" smtClean="0"/>
              <a:t>Animated:YES</a:t>
            </a:r>
            <a:r>
              <a:rPr lang="en-US" sz="2000" dirty="0" smtClean="0"/>
              <a:t> </a:t>
            </a:r>
            <a:r>
              <a:rPr lang="en-US" sz="2000" dirty="0" err="1" smtClean="0"/>
              <a:t>completion:nil</a:t>
            </a:r>
            <a:r>
              <a:rPr lang="en-US" sz="2000" dirty="0" smtClean="0"/>
              <a:t>];</a:t>
            </a:r>
            <a:r>
              <a:rPr lang="de-DE" sz="2000" dirty="0" smtClean="0"/>
              <a:t>                           </a:t>
            </a:r>
            <a:endParaRPr lang="de-DE" sz="2000" dirty="0"/>
          </a:p>
          <a:p>
            <a:r>
              <a:rPr lang="de-DE" sz="2000" dirty="0"/>
              <a:t>                         }]</a:t>
            </a:r>
            <a:r>
              <a:rPr lang="de-DE" sz="2000" dirty="0" smtClean="0"/>
              <a:t>;</a:t>
            </a:r>
            <a:endParaRPr lang="de-DE" sz="2000" dirty="0"/>
          </a:p>
          <a:p>
            <a:r>
              <a:rPr lang="en-US" sz="2000" dirty="0"/>
              <a:t>    [alert </a:t>
            </a:r>
            <a:r>
              <a:rPr lang="en-US" sz="2000" dirty="0" err="1"/>
              <a:t>addAction:ok</a:t>
            </a:r>
            <a:r>
              <a:rPr lang="en-US" sz="2000" dirty="0"/>
              <a:t>]</a:t>
            </a:r>
            <a:r>
              <a:rPr lang="en-US" sz="2000" dirty="0" smtClean="0"/>
              <a:t>;</a:t>
            </a:r>
            <a:endParaRPr lang="de-DE" sz="2000" dirty="0"/>
          </a:p>
          <a:p>
            <a:r>
              <a:rPr lang="en-US" sz="2000" dirty="0"/>
              <a:t>    [self </a:t>
            </a:r>
            <a:r>
              <a:rPr lang="en-US" sz="2000" dirty="0" err="1"/>
              <a:t>presentViewController:alert</a:t>
            </a:r>
            <a:r>
              <a:rPr lang="en-US" sz="2000" dirty="0"/>
              <a:t> </a:t>
            </a:r>
            <a:r>
              <a:rPr lang="en-US" sz="2000" dirty="0" err="1"/>
              <a:t>animated:YES</a:t>
            </a:r>
            <a:r>
              <a:rPr lang="en-US" sz="2000" dirty="0"/>
              <a:t> </a:t>
            </a:r>
            <a:r>
              <a:rPr lang="en-US" sz="2000" dirty="0" err="1"/>
              <a:t>completion:nil</a:t>
            </a:r>
            <a:r>
              <a:rPr lang="en-US" sz="2000" dirty="0"/>
              <a:t>] ;</a:t>
            </a:r>
          </a:p>
        </p:txBody>
      </p:sp>
    </p:spTree>
    <p:extLst>
      <p:ext uri="{BB962C8B-B14F-4D97-AF65-F5344CB8AC3E}">
        <p14:creationId xmlns:p14="http://schemas.microsoft.com/office/powerpoint/2010/main" val="10428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UIPicker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sz="2800" dirty="0" err="1" smtClean="0"/>
              <a:t>NSObject</a:t>
            </a:r>
            <a:r>
              <a:rPr lang="en-US" sz="2800" dirty="0" smtClean="0"/>
              <a:t>-&gt;</a:t>
            </a:r>
            <a:r>
              <a:rPr lang="en-US" sz="2800" dirty="0" err="1" smtClean="0"/>
              <a:t>UIResponder</a:t>
            </a:r>
            <a:r>
              <a:rPr lang="en-US" sz="2800" dirty="0" smtClean="0"/>
              <a:t>-&gt;</a:t>
            </a:r>
            <a:r>
              <a:rPr lang="en-US" sz="2800" dirty="0" err="1" smtClean="0"/>
              <a:t>UIView</a:t>
            </a:r>
            <a:r>
              <a:rPr lang="en-US" sz="2800" dirty="0" smtClean="0"/>
              <a:t>-&gt;</a:t>
            </a:r>
            <a:r>
              <a:rPr lang="en-US" sz="2800" dirty="0" err="1" smtClean="0"/>
              <a:t>UIPickerView</a:t>
            </a:r>
            <a:endParaRPr lang="en-US" sz="2800" dirty="0" smtClean="0"/>
          </a:p>
          <a:p>
            <a:r>
              <a:rPr lang="en-US" sz="2800" dirty="0" smtClean="0"/>
              <a:t>Provides a potentially multidimensional user-interface element consisting of rows and components</a:t>
            </a:r>
          </a:p>
          <a:p>
            <a:r>
              <a:rPr lang="en-US" sz="2800" dirty="0" smtClean="0"/>
              <a:t>  A component is a wheel, which has a series of items (rows) at indexed locations on the wheel</a:t>
            </a:r>
          </a:p>
          <a:p>
            <a:r>
              <a:rPr lang="en-US" sz="2800" dirty="0" smtClean="0"/>
              <a:t>  Each row on a component has content, which is either a string or a view object such as a label or an image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ickerview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5715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28600" y="57150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Implementing program must implement protocols for </a:t>
            </a:r>
            <a:r>
              <a:rPr lang="en-US" sz="2400" dirty="0" err="1" smtClean="0"/>
              <a:t>datasource</a:t>
            </a:r>
            <a:r>
              <a:rPr lang="en-US" sz="2400" dirty="0" smtClean="0"/>
              <a:t> (</a:t>
            </a:r>
            <a:r>
              <a:rPr lang="en-US" sz="2400" dirty="0" err="1" smtClean="0"/>
              <a:t>UIPickerViewDataSource</a:t>
            </a:r>
            <a:r>
              <a:rPr lang="en-US" sz="2400" dirty="0" smtClean="0"/>
              <a:t>)  and delegate (</a:t>
            </a:r>
            <a:r>
              <a:rPr lang="en-US" sz="2400" dirty="0" err="1" smtClean="0"/>
              <a:t>UIPickerViewDelegate</a:t>
            </a:r>
            <a:r>
              <a:rPr lang="en-US" sz="2400" dirty="0" smtClean="0"/>
              <a:t>)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/>
              <a:t>UIPicker 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err="1" smtClean="0"/>
              <a:t>UIPickerViewDataSource</a:t>
            </a:r>
            <a:r>
              <a:rPr lang="en-US" dirty="0" smtClean="0"/>
              <a:t> </a:t>
            </a:r>
            <a:r>
              <a:rPr lang="en-US" dirty="0"/>
              <a:t>two required methods</a:t>
            </a:r>
          </a:p>
          <a:p>
            <a:pPr lvl="1">
              <a:buNone/>
            </a:pPr>
            <a:r>
              <a:rPr lang="en-US" dirty="0"/>
              <a:t>– </a:t>
            </a:r>
            <a:r>
              <a:rPr lang="en-US" dirty="0" err="1"/>
              <a:t>numberOfComponentsInPickerView</a:t>
            </a:r>
            <a:r>
              <a:rPr lang="en-US" dirty="0"/>
              <a:t>:</a:t>
            </a:r>
          </a:p>
          <a:p>
            <a:pPr lvl="1">
              <a:buNone/>
            </a:pPr>
            <a:r>
              <a:rPr lang="en-US" dirty="0"/>
              <a:t>– </a:t>
            </a:r>
            <a:r>
              <a:rPr lang="en-US" dirty="0" err="1"/>
              <a:t>pickerView:numberOfRowsInComponent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UIPickerViewDelegate</a:t>
            </a:r>
            <a:r>
              <a:rPr lang="en-US" dirty="0" smtClean="0"/>
              <a:t> have various optional methods commonly used are like</a:t>
            </a:r>
          </a:p>
          <a:p>
            <a:pPr lvl="1">
              <a:buNone/>
            </a:pPr>
            <a:r>
              <a:rPr lang="en-US" dirty="0" smtClean="0"/>
              <a:t>– </a:t>
            </a:r>
            <a:r>
              <a:rPr lang="en-US" dirty="0" err="1" smtClean="0"/>
              <a:t>pickerView:titleForRow:forComponent</a:t>
            </a:r>
            <a:r>
              <a:rPr lang="en-US" dirty="0" smtClean="0"/>
              <a:t>:</a:t>
            </a:r>
          </a:p>
          <a:p>
            <a:pPr lvl="1">
              <a:buNone/>
            </a:pPr>
            <a:r>
              <a:rPr lang="en-US" dirty="0" smtClean="0"/>
              <a:t>– </a:t>
            </a:r>
            <a:r>
              <a:rPr lang="en-US" dirty="0" err="1" smtClean="0"/>
              <a:t>pickerView:didSelectRow:inComponent</a:t>
            </a:r>
            <a:r>
              <a:rPr lang="en-US" dirty="0"/>
              <a:t>:</a:t>
            </a:r>
          </a:p>
          <a:p>
            <a:pPr lvl="1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5121</TotalTime>
  <Words>893</Words>
  <Application>Microsoft Macintosh PowerPoint</Application>
  <PresentationFormat>On-screen Show (4:3)</PresentationFormat>
  <Paragraphs>145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Alerts</vt:lpstr>
      <vt:lpstr>Alerts using UIAlertController</vt:lpstr>
      <vt:lpstr>UIAlertControllerStyles</vt:lpstr>
      <vt:lpstr>UIAlertController: Adding TextField</vt:lpstr>
      <vt:lpstr>Alerts as Action Sheets</vt:lpstr>
      <vt:lpstr>UIPicker View</vt:lpstr>
      <vt:lpstr>PowerPoint Presentation</vt:lpstr>
      <vt:lpstr>UIPicker View</vt:lpstr>
      <vt:lpstr>UIDatePicker</vt:lpstr>
      <vt:lpstr>UIDatePicker</vt:lpstr>
      <vt:lpstr>UITable View</vt:lpstr>
      <vt:lpstr>UITableViewCell</vt:lpstr>
      <vt:lpstr>UITableViewDataSource</vt:lpstr>
      <vt:lpstr>UITableViewDataSource</vt:lpstr>
      <vt:lpstr>UITableViewDelegate</vt:lpstr>
      <vt:lpstr>UITable View - Customization</vt:lpstr>
      <vt:lpstr>UITable View - Customization</vt:lpstr>
    </vt:vector>
  </TitlesOfParts>
  <Company>sissoft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Interface Builder</dc:title>
  <dc:creator>sissoft</dc:creator>
  <cp:lastModifiedBy>sisoft</cp:lastModifiedBy>
  <cp:revision>92</cp:revision>
  <dcterms:created xsi:type="dcterms:W3CDTF">2013-10-30T07:45:20Z</dcterms:created>
  <dcterms:modified xsi:type="dcterms:W3CDTF">2016-08-13T14:23:47Z</dcterms:modified>
</cp:coreProperties>
</file>